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77" r:id="rId2"/>
    <p:sldId id="578" r:id="rId3"/>
    <p:sldId id="568" r:id="rId4"/>
    <p:sldId id="574" r:id="rId5"/>
    <p:sldId id="548" r:id="rId6"/>
    <p:sldId id="573" r:id="rId7"/>
    <p:sldId id="562" r:id="rId8"/>
    <p:sldId id="576" r:id="rId9"/>
    <p:sldId id="550" r:id="rId10"/>
    <p:sldId id="575" r:id="rId11"/>
    <p:sldId id="551" r:id="rId12"/>
    <p:sldId id="552" r:id="rId13"/>
    <p:sldId id="554" r:id="rId14"/>
    <p:sldId id="572" r:id="rId15"/>
    <p:sldId id="555" r:id="rId16"/>
    <p:sldId id="564" r:id="rId17"/>
    <p:sldId id="565" r:id="rId18"/>
    <p:sldId id="544" r:id="rId19"/>
    <p:sldId id="566" r:id="rId20"/>
    <p:sldId id="547" r:id="rId21"/>
    <p:sldId id="567" r:id="rId22"/>
    <p:sldId id="557" r:id="rId23"/>
    <p:sldId id="571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  <p:cmAuthor id="2" name="Giulia" initials="G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66"/>
    <a:srgbClr val="008638"/>
    <a:srgbClr val="005A70"/>
    <a:srgbClr val="89C5B5"/>
    <a:srgbClr val="007FA3"/>
    <a:srgbClr val="505759"/>
    <a:srgbClr val="00B050"/>
    <a:srgbClr val="ED7D31"/>
    <a:srgbClr val="109C3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1" autoAdjust="0"/>
    <p:restoredTop sz="93867" autoAdjust="0"/>
  </p:normalViewPr>
  <p:slideViewPr>
    <p:cSldViewPr snapToGrid="0" showGuides="1">
      <p:cViewPr varScale="1">
        <p:scale>
          <a:sx n="117" d="100"/>
          <a:sy n="117" d="100"/>
        </p:scale>
        <p:origin x="1240" y="168"/>
      </p:cViewPr>
      <p:guideLst>
        <p:guide orient="horz"/>
        <p:guide pos="5759"/>
        <p:guide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4851" y="4715153"/>
            <a:ext cx="4567974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69897" y="9430306"/>
            <a:ext cx="82777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99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88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1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864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Shape 133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" name="Shape 1331"/>
          <p:cNvSpPr txBox="1">
            <a:spLocks noGrp="1"/>
          </p:cNvSpPr>
          <p:nvPr>
            <p:ph type="body" idx="1"/>
          </p:nvPr>
        </p:nvSpPr>
        <p:spPr>
          <a:xfrm>
            <a:off x="1114852" y="4715160"/>
            <a:ext cx="4568061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2" name="Shape 1332"/>
          <p:cNvSpPr txBox="1">
            <a:spLocks noGrp="1"/>
          </p:cNvSpPr>
          <p:nvPr>
            <p:ph type="sldNum" idx="12"/>
          </p:nvPr>
        </p:nvSpPr>
        <p:spPr>
          <a:xfrm>
            <a:off x="5969897" y="9430319"/>
            <a:ext cx="82755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36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5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7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54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chemeClr val="bg1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tx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tx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711" y="2660141"/>
            <a:ext cx="551689" cy="108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936" y="2657742"/>
            <a:ext cx="552878" cy="1085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261" y="2645817"/>
            <a:ext cx="552878" cy="1085059"/>
          </a:xfrm>
          <a:prstGeom prst="rect">
            <a:avLst/>
          </a:prstGeom>
        </p:spPr>
      </p:pic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accent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tx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824" y="1332225"/>
            <a:ext cx="4334326" cy="393450"/>
          </a:xfrm>
        </p:spPr>
        <p:txBody>
          <a:bodyPr anchor="b" anchorCtr="0"/>
          <a:lstStyle>
            <a:lvl1pPr>
              <a:lnSpc>
                <a:spcPts val="28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08500" y="2000250"/>
            <a:ext cx="4102100" cy="3113088"/>
          </a:xfrm>
        </p:spPr>
        <p:txBody>
          <a:bodyPr/>
          <a:lstStyle>
            <a:lvl1pPr marL="428625" indent="-428625">
              <a:lnSpc>
                <a:spcPts val="1800"/>
              </a:lnSpc>
              <a:spcAft>
                <a:spcPts val="600"/>
              </a:spcAft>
              <a:tabLst>
                <a:tab pos="409575" algn="l"/>
              </a:tabLst>
              <a:defRPr sz="1600">
                <a:solidFill>
                  <a:schemeClr val="tx2"/>
                </a:solidFill>
              </a:defRPr>
            </a:lvl1pPr>
            <a:lvl2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00	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8766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60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rgbClr val="50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  <a:defRPr sz="4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5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050" y="2973675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9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3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theme" Target="../theme/theme1.xml"/><Relationship Id="rId3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US" dirty="0"/>
          </a:p>
          <a:p>
            <a:pPr lvl="2"/>
            <a:r>
              <a:rPr lang="en-US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3" r:id="rId3"/>
    <p:sldLayoutId id="2147483658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718" r:id="rId10"/>
    <p:sldLayoutId id="2147483719" r:id="rId11"/>
    <p:sldLayoutId id="2147483720" r:id="rId12"/>
    <p:sldLayoutId id="2147483721" r:id="rId13"/>
    <p:sldLayoutId id="2147483728" r:id="rId14"/>
    <p:sldLayoutId id="2147483723" r:id="rId15"/>
    <p:sldLayoutId id="2147483676" r:id="rId16"/>
    <p:sldLayoutId id="2147483691" r:id="rId17"/>
    <p:sldLayoutId id="2147483729" r:id="rId18"/>
    <p:sldLayoutId id="2147483730" r:id="rId19"/>
    <p:sldLayoutId id="2147483726" r:id="rId20"/>
    <p:sldLayoutId id="2147483731" r:id="rId21"/>
    <p:sldLayoutId id="2147483732" r:id="rId22"/>
    <p:sldLayoutId id="2147483682" r:id="rId23"/>
    <p:sldLayoutId id="2147483695" r:id="rId24"/>
    <p:sldLayoutId id="2147483698" r:id="rId25"/>
    <p:sldLayoutId id="2147483694" r:id="rId26"/>
    <p:sldLayoutId id="2147483654" r:id="rId27"/>
    <p:sldLayoutId id="2147483727" r:id="rId28"/>
    <p:sldLayoutId id="2147483733" r:id="rId29"/>
    <p:sldLayoutId id="2147483663" r:id="rId30"/>
    <p:sldLayoutId id="2147483734" r:id="rId31"/>
    <p:sldLayoutId id="2147483735" r:id="rId32"/>
    <p:sldLayoutId id="2147483736" r:id="rId33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bg2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6139" y="857250"/>
            <a:ext cx="9137861" cy="5093174"/>
          </a:xfrm>
          <a:prstGeom prst="rect">
            <a:avLst/>
          </a:prstGeom>
          <a:solidFill>
            <a:srgbClr val="002C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218058" y="3429000"/>
            <a:ext cx="41619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it-IT" sz="3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webinar inizierà tra pochi minuti.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218057" y="2033352"/>
            <a:ext cx="416191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Times New Roman"/>
              <a:buNone/>
            </a:pPr>
            <a:r>
              <a:rPr lang="it-IT" sz="405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Benvenuti!</a:t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t="14577" b="14577"/>
          <a:stretch/>
        </p:blipFill>
        <p:spPr>
          <a:xfrm>
            <a:off x="4907189" y="1355890"/>
            <a:ext cx="3897722" cy="389772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4907190" y="5484170"/>
            <a:ext cx="4101353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5"/>
              <a:buFont typeface="Times New Roman"/>
              <a:buNone/>
            </a:pPr>
            <a:r>
              <a:rPr lang="it-IT" sz="127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grandi insegnanti muovono il mondo</a:t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153371"/>
            <a:ext cx="1597295" cy="5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9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Reader+ offline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  <a:latin typeface="Arial"/>
              </a:rPr>
              <a:pPr/>
              <a:t>10</a:t>
            </a:fld>
            <a:endParaRPr lang="en-GB" dirty="0">
              <a:solidFill>
                <a:srgbClr val="003057"/>
              </a:solidFill>
              <a:latin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3999" y="1617133"/>
            <a:ext cx="4309533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endParaRPr lang="it-IT" sz="1600" b="1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it-IT" sz="1600" dirty="0">
                <a:solidFill>
                  <a:srgbClr val="003057"/>
                </a:solidFill>
                <a:latin typeface="Arial"/>
              </a:rPr>
              <a:t>Il </a:t>
            </a:r>
            <a:r>
              <a:rPr lang="it-IT" sz="1600" b="1" dirty="0" err="1">
                <a:solidFill>
                  <a:srgbClr val="003057"/>
                </a:solidFill>
                <a:latin typeface="Arial"/>
              </a:rPr>
              <a:t>LIMbook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</a:t>
            </a:r>
            <a:br>
              <a:rPr lang="it-IT" sz="1600" dirty="0">
                <a:solidFill>
                  <a:srgbClr val="003057"/>
                </a:solidFill>
                <a:latin typeface="Arial"/>
              </a:rPr>
            </a:br>
            <a:r>
              <a:rPr lang="it-IT" sz="1600" b="1" dirty="0">
                <a:solidFill>
                  <a:srgbClr val="003057"/>
                </a:solidFill>
                <a:latin typeface="Arial"/>
              </a:rPr>
              <a:t>+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dispone di tutti i contenuti sul DVD </a:t>
            </a:r>
            <a:br>
              <a:rPr lang="it-IT" sz="1600" dirty="0">
                <a:solidFill>
                  <a:srgbClr val="003057"/>
                </a:solidFill>
                <a:latin typeface="Arial"/>
              </a:rPr>
            </a:br>
            <a:r>
              <a:rPr lang="it-IT" sz="1600" b="1" dirty="0">
                <a:solidFill>
                  <a:srgbClr val="003057"/>
                </a:solidFill>
                <a:latin typeface="Arial"/>
              </a:rPr>
              <a:t>+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adatto a PC disconnessi</a:t>
            </a:r>
            <a:br>
              <a:rPr lang="it-IT" sz="1600" dirty="0">
                <a:solidFill>
                  <a:srgbClr val="003057"/>
                </a:solidFill>
                <a:latin typeface="Arial"/>
              </a:rPr>
            </a:br>
            <a:r>
              <a:rPr lang="it-IT" sz="1600" dirty="0">
                <a:solidFill>
                  <a:srgbClr val="003057"/>
                </a:solidFill>
                <a:latin typeface="Arial"/>
              </a:rPr>
              <a:t/>
            </a:r>
            <a:br>
              <a:rPr lang="it-IT" sz="1600" dirty="0">
                <a:solidFill>
                  <a:srgbClr val="003057"/>
                </a:solidFill>
                <a:latin typeface="Arial"/>
              </a:rPr>
            </a:br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defTabSz="914400"/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endParaRPr lang="it-IT" sz="1600" dirty="0" smtClean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it-IT" sz="1600" dirty="0">
                <a:solidFill>
                  <a:srgbClr val="003057"/>
                </a:solidFill>
                <a:latin typeface="Arial"/>
              </a:rPr>
              <a:t>L’</a:t>
            </a:r>
            <a:r>
              <a:rPr lang="it-IT" sz="1600" b="1" dirty="0" err="1">
                <a:solidFill>
                  <a:srgbClr val="003057"/>
                </a:solidFill>
                <a:latin typeface="Arial"/>
              </a:rPr>
              <a:t>app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</a:t>
            </a:r>
            <a:r>
              <a:rPr lang="it-IT" sz="1600" b="1" dirty="0">
                <a:solidFill>
                  <a:srgbClr val="003057"/>
                </a:solidFill>
                <a:latin typeface="Arial"/>
              </a:rPr>
              <a:t>desktop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</a:t>
            </a:r>
            <a:br>
              <a:rPr lang="it-IT" sz="1600" dirty="0">
                <a:solidFill>
                  <a:srgbClr val="003057"/>
                </a:solidFill>
                <a:latin typeface="Arial"/>
              </a:rPr>
            </a:br>
            <a:r>
              <a:rPr lang="it-IT" sz="1600" b="1" dirty="0">
                <a:solidFill>
                  <a:srgbClr val="003057"/>
                </a:solidFill>
                <a:latin typeface="Arial"/>
              </a:rPr>
              <a:t>+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disponibile per Windows, Mac, Linux</a:t>
            </a:r>
            <a:br>
              <a:rPr lang="it-IT" sz="1600" dirty="0">
                <a:solidFill>
                  <a:srgbClr val="003057"/>
                </a:solidFill>
                <a:latin typeface="Arial"/>
              </a:rPr>
            </a:br>
            <a:r>
              <a:rPr lang="it-IT" sz="1600" b="1" dirty="0">
                <a:solidFill>
                  <a:srgbClr val="003057"/>
                </a:solidFill>
                <a:latin typeface="Arial"/>
              </a:rPr>
              <a:t>+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consente </a:t>
            </a:r>
            <a:r>
              <a:rPr lang="it-IT" sz="1600" dirty="0" smtClean="0">
                <a:solidFill>
                  <a:srgbClr val="003057"/>
                </a:solidFill>
                <a:latin typeface="Arial"/>
              </a:rPr>
              <a:t>l’aggiornamento 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dei </a:t>
            </a:r>
            <a:r>
              <a:rPr lang="it-IT" sz="1600" dirty="0" smtClean="0">
                <a:solidFill>
                  <a:srgbClr val="003057"/>
                </a:solidFill>
                <a:latin typeface="Arial"/>
              </a:rPr>
              <a:t>contenuti e delle funzionalità 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/>
            </a:r>
            <a:br>
              <a:rPr lang="it-IT" sz="1600" dirty="0">
                <a:solidFill>
                  <a:srgbClr val="003057"/>
                </a:solidFill>
                <a:latin typeface="Arial"/>
              </a:rPr>
            </a:br>
            <a:r>
              <a:rPr lang="it-IT" sz="1600" dirty="0">
                <a:solidFill>
                  <a:srgbClr val="003057"/>
                </a:solidFill>
                <a:latin typeface="Arial"/>
              </a:rPr>
              <a:t/>
            </a:r>
            <a:br>
              <a:rPr lang="it-IT" sz="1600" dirty="0">
                <a:solidFill>
                  <a:srgbClr val="003057"/>
                </a:solidFill>
                <a:latin typeface="Arial"/>
              </a:rPr>
            </a:br>
            <a:endParaRPr lang="it-IT" dirty="0">
              <a:solidFill>
                <a:srgbClr val="003057"/>
              </a:solidFill>
              <a:latin typeface="Arial"/>
            </a:endParaRPr>
          </a:p>
          <a:p>
            <a:pPr defTabSz="914400"/>
            <a:endParaRPr lang="it-IT" b="1" dirty="0">
              <a:solidFill>
                <a:srgbClr val="003057"/>
              </a:solidFill>
              <a:latin typeface="Aria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867" y="65400"/>
            <a:ext cx="1143000" cy="1143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97468" y="2099734"/>
            <a:ext cx="4301067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914400">
              <a:buFont typeface="Lucida Grande"/>
              <a:buChar char="-"/>
            </a:pPr>
            <a:r>
              <a:rPr lang="it-IT" sz="1600" dirty="0">
                <a:solidFill>
                  <a:srgbClr val="003057"/>
                </a:solidFill>
                <a:latin typeface="Arial"/>
              </a:rPr>
              <a:t>è sempre richiesto il DVD nel lettore</a:t>
            </a:r>
          </a:p>
          <a:p>
            <a:pPr marL="285750" indent="-285750" defTabSz="914400">
              <a:buFont typeface="Lucida Grande"/>
              <a:buChar char="-"/>
            </a:pPr>
            <a:r>
              <a:rPr lang="it-IT" sz="1600" dirty="0">
                <a:solidFill>
                  <a:srgbClr val="003057"/>
                </a:solidFill>
                <a:latin typeface="Arial"/>
              </a:rPr>
              <a:t>funziona solo su Windows</a:t>
            </a:r>
          </a:p>
          <a:p>
            <a:pPr marL="285750" indent="-285750" defTabSz="914400">
              <a:buFont typeface="Lucida Grande"/>
              <a:buChar char="-"/>
            </a:pPr>
            <a:r>
              <a:rPr lang="it-IT" sz="1600" dirty="0" smtClean="0">
                <a:solidFill>
                  <a:srgbClr val="003057"/>
                </a:solidFill>
                <a:latin typeface="Arial"/>
              </a:rPr>
              <a:t>l’avvio a volte è  lento 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a causa della protezione </a:t>
            </a:r>
            <a:r>
              <a:rPr lang="it-IT" sz="1600" dirty="0" smtClean="0">
                <a:solidFill>
                  <a:srgbClr val="003057"/>
                </a:solidFill>
                <a:latin typeface="Arial"/>
              </a:rPr>
              <a:t>dalla copia</a:t>
            </a:r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 typeface="Lucida Grande"/>
              <a:buChar char="-"/>
            </a:pPr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endParaRPr lang="it-IT" sz="1600" dirty="0" smtClean="0">
              <a:solidFill>
                <a:srgbClr val="003057"/>
              </a:solidFill>
              <a:latin typeface="Arial"/>
            </a:endParaRPr>
          </a:p>
          <a:p>
            <a:pPr defTabSz="914400"/>
            <a:endParaRPr lang="it-IT" sz="1600" dirty="0">
              <a:solidFill>
                <a:srgbClr val="003057"/>
              </a:solidFill>
              <a:latin typeface="Arial"/>
            </a:endParaRPr>
          </a:p>
          <a:p>
            <a:pPr defTabSz="914400"/>
            <a:endParaRPr lang="it-IT" b="1" dirty="0">
              <a:solidFill>
                <a:srgbClr val="003057"/>
              </a:solidFill>
              <a:latin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3199" y="728134"/>
            <a:ext cx="73829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it-IT" sz="1600" dirty="0" smtClean="0">
                <a:solidFill>
                  <a:srgbClr val="003057"/>
                </a:solidFill>
                <a:latin typeface="Arial"/>
              </a:rPr>
              <a:t>Per 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l’uso </a:t>
            </a:r>
            <a:r>
              <a:rPr lang="it-IT" sz="1600" b="1" dirty="0">
                <a:solidFill>
                  <a:srgbClr val="003057"/>
                </a:solidFill>
                <a:latin typeface="Arial"/>
              </a:rPr>
              <a:t>offline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sono a disposizione </a:t>
            </a:r>
            <a:r>
              <a:rPr lang="it-IT" sz="1600" dirty="0" err="1">
                <a:solidFill>
                  <a:srgbClr val="003057"/>
                </a:solidFill>
                <a:latin typeface="Arial"/>
              </a:rPr>
              <a:t>LIMbook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 e </a:t>
            </a:r>
            <a:r>
              <a:rPr lang="it-IT" sz="1600" dirty="0" err="1">
                <a:solidFill>
                  <a:srgbClr val="003057"/>
                </a:solidFill>
                <a:latin typeface="Arial"/>
              </a:rPr>
              <a:t>app</a:t>
            </a:r>
            <a:r>
              <a:rPr lang="it-IT" sz="1600" dirty="0">
                <a:solidFill>
                  <a:srgbClr val="003057"/>
                </a:solidFill>
                <a:latin typeface="Arial"/>
              </a:rPr>
              <a:t>.</a:t>
            </a:r>
          </a:p>
          <a:p>
            <a:pPr defTabSz="914400"/>
            <a:endParaRPr lang="it-IT" sz="1600" dirty="0">
              <a:solidFill>
                <a:srgbClr val="003057"/>
              </a:solidFill>
              <a:latin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80185" y="3131426"/>
            <a:ext cx="41317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it-IT" sz="1200" i="1">
                <a:solidFill>
                  <a:srgbClr val="003057"/>
                </a:solidFill>
                <a:latin typeface="Arial"/>
              </a:rPr>
              <a:t>Suggerimento: è possibile velocizzare l’avvio copiando l’intero contenuto del DVD in una cartella su hard disk, </a:t>
            </a:r>
            <a:br>
              <a:rPr lang="it-IT" sz="1200" i="1">
                <a:solidFill>
                  <a:srgbClr val="003057"/>
                </a:solidFill>
                <a:latin typeface="Arial"/>
              </a:rPr>
            </a:br>
            <a:r>
              <a:rPr lang="it-IT" sz="1200" i="1">
                <a:solidFill>
                  <a:srgbClr val="003057"/>
                </a:solidFill>
                <a:latin typeface="Arial"/>
              </a:rPr>
              <a:t>ma il DVD va comunque inserito nel PC all’avvio.</a:t>
            </a:r>
            <a:endParaRPr lang="it-IT" sz="1200">
              <a:solidFill>
                <a:srgbClr val="003057"/>
              </a:solidFill>
              <a:latin typeface="Arial"/>
            </a:endParaRPr>
          </a:p>
        </p:txBody>
      </p:sp>
      <p:pic>
        <p:nvPicPr>
          <p:cNvPr id="9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14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Libro </a:t>
            </a:r>
            <a:r>
              <a:rPr lang="it-IT" sz="3200" dirty="0" smtClean="0"/>
              <a:t>liquido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1668" y="690634"/>
            <a:ext cx="6612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Disponibile </a:t>
            </a:r>
            <a:r>
              <a:rPr lang="it-IT" dirty="0">
                <a:solidFill>
                  <a:schemeClr val="tx2"/>
                </a:solidFill>
              </a:rPr>
              <a:t>sia per lo studente </a:t>
            </a:r>
            <a:r>
              <a:rPr lang="it-IT" dirty="0" smtClean="0">
                <a:solidFill>
                  <a:schemeClr val="tx2"/>
                </a:solidFill>
              </a:rPr>
              <a:t>sia per </a:t>
            </a:r>
            <a:r>
              <a:rPr lang="it-IT" dirty="0">
                <a:solidFill>
                  <a:schemeClr val="tx2"/>
                </a:solidFill>
              </a:rPr>
              <a:t>il docente</a:t>
            </a:r>
          </a:p>
          <a:p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136972"/>
            <a:ext cx="7706848" cy="5029733"/>
          </a:xfrm>
          <a:prstGeom prst="rect">
            <a:avLst/>
          </a:prstGeom>
        </p:spPr>
      </p:pic>
      <p:pic>
        <p:nvPicPr>
          <p:cNvPr id="6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57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9-11 alle 17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17" y="2616198"/>
            <a:ext cx="3593273" cy="2899834"/>
          </a:xfrm>
          <a:prstGeom prst="rect">
            <a:avLst/>
          </a:prstGeom>
        </p:spPr>
      </p:pic>
      <p:pic>
        <p:nvPicPr>
          <p:cNvPr id="6" name="Immagine 5" descr="Schermata 2018-09-11 alle 17.37.1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915" y="2616198"/>
            <a:ext cx="3408419" cy="381710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Libro </a:t>
            </a:r>
            <a:r>
              <a:rPr lang="it-IT" sz="3200" dirty="0" smtClean="0"/>
              <a:t>liquido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Rettangolo arrotondato 9"/>
          <p:cNvSpPr/>
          <p:nvPr/>
        </p:nvSpPr>
        <p:spPr>
          <a:xfrm>
            <a:off x="3426890" y="3075497"/>
            <a:ext cx="660400" cy="38100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06062" y="672403"/>
            <a:ext cx="860213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strumenti </a:t>
            </a:r>
            <a:r>
              <a:rPr lang="it-IT" dirty="0">
                <a:solidFill>
                  <a:schemeClr val="tx2"/>
                </a:solidFill>
              </a:rPr>
              <a:t>per l’accessibilità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per qualunque dispositivo (si adattano anche agli </a:t>
            </a:r>
            <a:r>
              <a:rPr lang="it-IT" dirty="0" err="1">
                <a:solidFill>
                  <a:schemeClr val="tx2"/>
                </a:solidFill>
              </a:rPr>
              <a:t>smartphone</a:t>
            </a:r>
            <a:r>
              <a:rPr lang="it-IT" dirty="0">
                <a:solidFill>
                  <a:schemeClr val="tx2"/>
                </a:solidFill>
              </a:rPr>
              <a:t> più piccoli</a:t>
            </a:r>
            <a:r>
              <a:rPr lang="it-IT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riferimento </a:t>
            </a:r>
            <a:r>
              <a:rPr lang="it-IT" dirty="0">
                <a:solidFill>
                  <a:schemeClr val="tx2"/>
                </a:solidFill>
              </a:rPr>
              <a:t>al numero di pagina del libro cartaceo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err="1">
                <a:solidFill>
                  <a:schemeClr val="tx2"/>
                </a:solidFill>
              </a:rPr>
              <a:t>s</a:t>
            </a:r>
            <a:r>
              <a:rPr lang="it-IT" dirty="0" err="1" smtClean="0">
                <a:solidFill>
                  <a:schemeClr val="tx2"/>
                </a:solidFill>
              </a:rPr>
              <a:t>caricabilità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</a:rPr>
              <a:t>per </a:t>
            </a:r>
            <a:r>
              <a:rPr lang="it-IT" dirty="0" smtClean="0">
                <a:solidFill>
                  <a:schemeClr val="tx2"/>
                </a:solidFill>
              </a:rPr>
              <a:t>l’uso offline</a:t>
            </a:r>
            <a:r>
              <a:rPr lang="it-IT" dirty="0">
                <a:solidFill>
                  <a:schemeClr val="tx2"/>
                </a:solidFill>
              </a:rPr>
              <a:t> su qualunque dispositivo (PC, Mac, Linux, </a:t>
            </a:r>
            <a:r>
              <a:rPr lang="it-IT" dirty="0" err="1">
                <a:solidFill>
                  <a:schemeClr val="tx2"/>
                </a:solidFill>
              </a:rPr>
              <a:t>iOS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Android</a:t>
            </a:r>
            <a:r>
              <a:rPr lang="it-IT" dirty="0" smtClean="0">
                <a:solidFill>
                  <a:schemeClr val="tx2"/>
                </a:solidFill>
              </a:rPr>
              <a:t>)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252028" y="2660029"/>
            <a:ext cx="355600" cy="38226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6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Libro liquido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184400" y="3886199"/>
            <a:ext cx="626533" cy="2540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Schermata 2018-09-11 alle 15.3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8" y="2362200"/>
            <a:ext cx="6142393" cy="3932982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2810937" y="3318933"/>
            <a:ext cx="358112" cy="28702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92626" y="685800"/>
            <a:ext cx="8593667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I comandi necessari a rendere disponibile il Libro liquido offline sono: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>
                <a:solidFill>
                  <a:schemeClr val="tx2"/>
                </a:solidFill>
              </a:rPr>
              <a:t>scaricamento </a:t>
            </a:r>
            <a:r>
              <a:rPr lang="it-IT" dirty="0">
                <a:solidFill>
                  <a:schemeClr val="tx2"/>
                </a:solidFill>
              </a:rPr>
              <a:t>delle risorse (icona nuvola) da indice o pagina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>
                <a:solidFill>
                  <a:schemeClr val="tx2"/>
                </a:solidFill>
              </a:rPr>
              <a:t>creazione </a:t>
            </a:r>
            <a:r>
              <a:rPr lang="it-IT" dirty="0">
                <a:solidFill>
                  <a:schemeClr val="tx2"/>
                </a:solidFill>
              </a:rPr>
              <a:t>del Preferito, una volta per ogni volume</a:t>
            </a:r>
          </a:p>
          <a:p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3" name="Immagine 2" descr="Schermata 2018-09-11 alle 15.4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844" y="2734734"/>
            <a:ext cx="3519449" cy="2641600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8466678" y="2963334"/>
            <a:ext cx="389466" cy="34713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03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080" y="54146"/>
            <a:ext cx="9011920" cy="774450"/>
          </a:xfrm>
        </p:spPr>
        <p:txBody>
          <a:bodyPr/>
          <a:lstStyle/>
          <a:p>
            <a:r>
              <a:rPr lang="it-IT" sz="3200" dirty="0"/>
              <a:t>My Pearson Place &gt; Prodotti </a:t>
            </a:r>
            <a:r>
              <a:rPr lang="it-IT" sz="3200" dirty="0" smtClean="0"/>
              <a:t>&gt; Guide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Immagine 5" descr="Schermata 2018-09-11 alle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3832"/>
            <a:ext cx="6070728" cy="2469236"/>
          </a:xfrm>
          <a:prstGeom prst="rect">
            <a:avLst/>
          </a:prstGeom>
        </p:spPr>
      </p:pic>
      <p:pic>
        <p:nvPicPr>
          <p:cNvPr id="7" name="Immagine 6" descr="Schermata 2018-09-11 alle 11.08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867" y="2741508"/>
            <a:ext cx="5523605" cy="3921760"/>
          </a:xfrm>
          <a:prstGeom prst="rect">
            <a:avLst/>
          </a:prstGeom>
        </p:spPr>
      </p:pic>
      <p:sp>
        <p:nvSpPr>
          <p:cNvPr id="8" name="Cornice 7"/>
          <p:cNvSpPr/>
          <p:nvPr/>
        </p:nvSpPr>
        <p:spPr>
          <a:xfrm>
            <a:off x="1811867" y="1981200"/>
            <a:ext cx="2667000" cy="609600"/>
          </a:xfrm>
          <a:prstGeom prst="frame">
            <a:avLst>
              <a:gd name="adj1" fmla="val 8333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destra 8"/>
          <p:cNvSpPr/>
          <p:nvPr/>
        </p:nvSpPr>
        <p:spPr>
          <a:xfrm rot="2011457">
            <a:off x="4207932" y="2573867"/>
            <a:ext cx="1634067" cy="609600"/>
          </a:xfrm>
          <a:prstGeom prst="right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86267" y="4478866"/>
            <a:ext cx="31242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</a:rPr>
              <a:t>Questa sezione è accessibile </a:t>
            </a:r>
            <a:r>
              <a:rPr lang="it-IT" sz="1400" dirty="0" smtClean="0">
                <a:solidFill>
                  <a:schemeClr val="tx2"/>
                </a:solidFill>
              </a:rPr>
              <a:t>anche </a:t>
            </a:r>
            <a:r>
              <a:rPr lang="it-IT" sz="1400" dirty="0">
                <a:solidFill>
                  <a:schemeClr val="tx2"/>
                </a:solidFill>
              </a:rPr>
              <a:t>da </a:t>
            </a:r>
            <a:r>
              <a:rPr lang="it-IT" sz="1400" b="1" dirty="0" smtClean="0">
                <a:solidFill>
                  <a:schemeClr val="tx2"/>
                </a:solidFill>
              </a:rPr>
              <a:t>Home &gt; Supporto &gt; Utilizzo </a:t>
            </a:r>
            <a:r>
              <a:rPr lang="it-IT" sz="1400" b="1" dirty="0">
                <a:solidFill>
                  <a:schemeClr val="tx2"/>
                </a:solidFill>
              </a:rPr>
              <a:t>dei prodotti digitali</a:t>
            </a:r>
          </a:p>
          <a:p>
            <a:endParaRPr lang="it-IT" sz="1400" dirty="0">
              <a:solidFill>
                <a:schemeClr val="tx2"/>
              </a:solidFill>
            </a:endParaRPr>
          </a:p>
        </p:txBody>
      </p:sp>
      <p:pic>
        <p:nvPicPr>
          <p:cNvPr id="1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31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MYAPP Pearson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8600" y="601132"/>
            <a:ext cx="86021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b="1">
                <a:solidFill>
                  <a:schemeClr val="tx2"/>
                </a:solidFill>
              </a:rPr>
              <a:t>Nuova funzione: scaricabilità delle risorse per uso offline</a:t>
            </a:r>
          </a:p>
        </p:txBody>
      </p:sp>
      <p:pic>
        <p:nvPicPr>
          <p:cNvPr id="3" name="Immagine 2" descr="IMG_003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041400"/>
            <a:ext cx="5215467" cy="1998133"/>
          </a:xfrm>
          <a:prstGeom prst="rect">
            <a:avLst/>
          </a:prstGeom>
          <a:ln>
            <a:solidFill>
              <a:srgbClr val="007FA3"/>
            </a:solidFill>
          </a:ln>
        </p:spPr>
      </p:pic>
      <p:sp>
        <p:nvSpPr>
          <p:cNvPr id="9" name="Rettangolo arrotondato 8"/>
          <p:cNvSpPr/>
          <p:nvPr/>
        </p:nvSpPr>
        <p:spPr>
          <a:xfrm>
            <a:off x="5085868" y="1253067"/>
            <a:ext cx="197331" cy="20320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G_00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915" y="1845732"/>
            <a:ext cx="2438085" cy="1270869"/>
          </a:xfrm>
          <a:prstGeom prst="rect">
            <a:avLst/>
          </a:prstGeom>
        </p:spPr>
      </p:pic>
      <p:pic>
        <p:nvPicPr>
          <p:cNvPr id="7" name="Immagine 6" descr="IMG_003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93725"/>
            <a:ext cx="1923393" cy="3403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reccia destra 7"/>
          <p:cNvSpPr/>
          <p:nvPr/>
        </p:nvSpPr>
        <p:spPr>
          <a:xfrm rot="2560591">
            <a:off x="5113867" y="1659466"/>
            <a:ext cx="1117600" cy="347133"/>
          </a:xfrm>
          <a:prstGeom prst="right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IMG_0039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167" y="4207933"/>
            <a:ext cx="6790099" cy="1905000"/>
          </a:xfrm>
          <a:prstGeom prst="rect">
            <a:avLst/>
          </a:prstGeom>
          <a:ln>
            <a:solidFill>
              <a:srgbClr val="007FA3"/>
            </a:solidFill>
          </a:ln>
        </p:spPr>
      </p:pic>
      <p:sp>
        <p:nvSpPr>
          <p:cNvPr id="12" name="Freccia destra 11"/>
          <p:cNvSpPr/>
          <p:nvPr/>
        </p:nvSpPr>
        <p:spPr>
          <a:xfrm>
            <a:off x="1447800" y="5139266"/>
            <a:ext cx="1117600" cy="347133"/>
          </a:xfrm>
          <a:prstGeom prst="right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8424333" y="4961464"/>
            <a:ext cx="237067" cy="25400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400" y="0"/>
            <a:ext cx="149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Pearson Education Library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9399" y="795866"/>
            <a:ext cx="86021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schemeClr val="tx2"/>
                </a:solidFill>
              </a:rPr>
              <a:t>Dal 20 settembre cliccando su </a:t>
            </a:r>
            <a:r>
              <a:rPr lang="it-IT" dirty="0" err="1" smtClean="0">
                <a:solidFill>
                  <a:schemeClr val="tx2"/>
                </a:solidFill>
              </a:rPr>
              <a:t>Webinar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" name="Immagine 5" descr="Schermata 2018-09-12 alle 10.04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86" y="1539287"/>
            <a:ext cx="8490463" cy="44212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Pearson Education Library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6062" y="667684"/>
            <a:ext cx="89746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 smtClean="0">
                <a:solidFill>
                  <a:schemeClr val="tx2"/>
                </a:solidFill>
              </a:rPr>
              <a:t>Per l’attivazione fare </a:t>
            </a:r>
            <a:r>
              <a:rPr lang="it-IT" dirty="0">
                <a:solidFill>
                  <a:schemeClr val="tx2"/>
                </a:solidFill>
              </a:rPr>
              <a:t>richiesta cliccando sull’immagine della </a:t>
            </a:r>
            <a:r>
              <a:rPr lang="it-IT" dirty="0" err="1">
                <a:solidFill>
                  <a:schemeClr val="tx2"/>
                </a:solidFill>
              </a:rPr>
              <a:t>Pearson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Education</a:t>
            </a:r>
            <a:r>
              <a:rPr lang="it-IT" dirty="0">
                <a:solidFill>
                  <a:schemeClr val="tx2"/>
                </a:solidFill>
              </a:rPr>
              <a:t> Library </a:t>
            </a:r>
          </a:p>
        </p:txBody>
      </p:sp>
      <p:sp>
        <p:nvSpPr>
          <p:cNvPr id="8" name="Cornice 7"/>
          <p:cNvSpPr/>
          <p:nvPr/>
        </p:nvSpPr>
        <p:spPr>
          <a:xfrm>
            <a:off x="4080934" y="4419598"/>
            <a:ext cx="2666999" cy="770467"/>
          </a:xfrm>
          <a:prstGeom prst="frame">
            <a:avLst>
              <a:gd name="adj1" fmla="val 8333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Immagine 2" descr="Schermata 2018-09-12 alle 10.16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75267"/>
            <a:ext cx="8302209" cy="5257475"/>
          </a:xfrm>
          <a:prstGeom prst="rect">
            <a:avLst/>
          </a:prstGeom>
          <a:ln>
            <a:solidFill>
              <a:srgbClr val="007FA3"/>
            </a:solidFill>
          </a:ln>
        </p:spPr>
      </p:pic>
      <p:pic>
        <p:nvPicPr>
          <p:cNvPr id="7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19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9-11 alle 11.2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21" y="1608667"/>
            <a:ext cx="8053699" cy="4174067"/>
          </a:xfrm>
          <a:prstGeom prst="rect">
            <a:avLst/>
          </a:prstGeom>
          <a:ln>
            <a:solidFill>
              <a:srgbClr val="007FA3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Pearson Education Library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9399" y="795866"/>
            <a:ext cx="86021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>
                <a:solidFill>
                  <a:schemeClr val="tx2"/>
                </a:solidFill>
              </a:rPr>
              <a:t>Una volta assegnata, la </a:t>
            </a:r>
            <a:r>
              <a:rPr lang="it-IT" b="1">
                <a:solidFill>
                  <a:schemeClr val="tx2"/>
                </a:solidFill>
              </a:rPr>
              <a:t>Pearson Education Library </a:t>
            </a:r>
            <a:r>
              <a:rPr lang="it-IT">
                <a:solidFill>
                  <a:schemeClr val="tx2"/>
                </a:solidFill>
              </a:rPr>
              <a:t>diventa accessibile </a:t>
            </a:r>
            <a:endParaRPr lang="it-IT" b="1">
              <a:solidFill>
                <a:schemeClr val="tx2"/>
              </a:solidFill>
            </a:endParaRPr>
          </a:p>
        </p:txBody>
      </p:sp>
      <p:pic>
        <p:nvPicPr>
          <p:cNvPr id="6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77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Pearson Education Library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9399" y="795866"/>
            <a:ext cx="86021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>
                <a:solidFill>
                  <a:schemeClr val="tx2"/>
                </a:solidFill>
              </a:rPr>
              <a:t>I webinar sono suddivisi per </a:t>
            </a:r>
            <a:r>
              <a:rPr lang="it-IT" b="1">
                <a:solidFill>
                  <a:schemeClr val="tx2"/>
                </a:solidFill>
              </a:rPr>
              <a:t>ordine di scuola</a:t>
            </a:r>
          </a:p>
        </p:txBody>
      </p:sp>
      <p:pic>
        <p:nvPicPr>
          <p:cNvPr id="6" name="Immagine 5" descr="Schermata 2018-09-12 alle 12.1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32" y="1321175"/>
            <a:ext cx="8508468" cy="4664758"/>
          </a:xfrm>
          <a:prstGeom prst="rect">
            <a:avLst/>
          </a:prstGeom>
          <a:ln>
            <a:solidFill>
              <a:srgbClr val="007FA3"/>
            </a:solidFill>
          </a:ln>
        </p:spPr>
      </p:pic>
      <p:pic>
        <p:nvPicPr>
          <p:cNvPr id="7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20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sldNum" idx="4294967295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"/>
              <a:buFont typeface="Arial"/>
              <a:buNone/>
            </a:pPr>
            <a:fld id="{00000000-1234-1234-1234-123412341234}" type="slidenum">
              <a:rPr lang="it-IT"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0" y="-12279"/>
            <a:ext cx="4666268" cy="6870279"/>
          </a:xfrm>
          <a:prstGeom prst="rect">
            <a:avLst/>
          </a:prstGeom>
          <a:solidFill>
            <a:srgbClr val="002C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448267" y="5867514"/>
            <a:ext cx="3784350" cy="33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it-IT" sz="1600" dirty="0" smtClean="0">
                <a:solidFill>
                  <a:srgbClr val="FFFFFF"/>
                </a:solidFill>
              </a:rPr>
              <a:t>25 settembre </a:t>
            </a:r>
            <a:r>
              <a:rPr lang="it-IT" sz="1600" dirty="0">
                <a:solidFill>
                  <a:srgbClr val="FFFFFF"/>
                </a:solidFill>
              </a:rPr>
              <a:t>2018</a:t>
            </a:r>
            <a:r>
              <a:rPr lang="it-IT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l="2761" r="2957"/>
          <a:stretch/>
        </p:blipFill>
        <p:spPr>
          <a:xfrm>
            <a:off x="4477117" y="-12279"/>
            <a:ext cx="5005550" cy="687027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331534" y="1806079"/>
            <a:ext cx="3559703" cy="234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FFFF"/>
              </a:buClr>
              <a:buSzPts val="4000"/>
            </a:pPr>
            <a:r>
              <a:rPr lang="it-IT" sz="4000" b="1" dirty="0">
                <a:solidFill>
                  <a:schemeClr val="bg1"/>
                </a:solidFill>
                <a:latin typeface="+mj-lt"/>
              </a:rPr>
              <a:t>Le novità nel mondo digitale </a:t>
            </a:r>
            <a:r>
              <a:rPr lang="it-IT" sz="4000" b="1" dirty="0" err="1">
                <a:solidFill>
                  <a:schemeClr val="bg1"/>
                </a:solidFill>
                <a:latin typeface="+mj-lt"/>
              </a:rPr>
              <a:t>Pearson</a:t>
            </a:r>
            <a:endParaRPr sz="2800" b="1" dirty="0">
              <a:latin typeface="+mj-lt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0" y="-83127"/>
            <a:ext cx="4477117" cy="1450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671" y="332712"/>
            <a:ext cx="1872714" cy="701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1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9-12 alle 12.19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47" y="1678284"/>
            <a:ext cx="8822586" cy="50611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Pearson Education Library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0932" y="711200"/>
            <a:ext cx="8602133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>
                <a:solidFill>
                  <a:schemeClr val="tx2"/>
                </a:solidFill>
              </a:rPr>
              <a:t>La Pearson Education Library è navigabile per area di competenza, oppure effettuando una ricerca per titolo o relatore.</a:t>
            </a:r>
          </a:p>
          <a:p>
            <a:pPr>
              <a:spcBef>
                <a:spcPts val="600"/>
              </a:spcBef>
            </a:pPr>
            <a:r>
              <a:rPr lang="it-IT" sz="1600">
                <a:solidFill>
                  <a:schemeClr val="tx2"/>
                </a:solidFill>
              </a:rPr>
              <a:t>Per ogni videolezione sono subito disponibili le slide di riferimento.</a:t>
            </a:r>
          </a:p>
        </p:txBody>
      </p:sp>
      <p:sp>
        <p:nvSpPr>
          <p:cNvPr id="10" name="Cornice 9"/>
          <p:cNvSpPr/>
          <p:nvPr/>
        </p:nvSpPr>
        <p:spPr>
          <a:xfrm>
            <a:off x="694265" y="3395135"/>
            <a:ext cx="1947335" cy="381000"/>
          </a:xfrm>
          <a:prstGeom prst="frame">
            <a:avLst>
              <a:gd name="adj1" fmla="val 8333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ornice 10"/>
          <p:cNvSpPr/>
          <p:nvPr/>
        </p:nvSpPr>
        <p:spPr>
          <a:xfrm>
            <a:off x="3801530" y="4800599"/>
            <a:ext cx="1727203" cy="211667"/>
          </a:xfrm>
          <a:prstGeom prst="frame">
            <a:avLst>
              <a:gd name="adj1" fmla="val 24333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4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I miei webinar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0932" y="711200"/>
            <a:ext cx="86021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>
                <a:solidFill>
                  <a:schemeClr val="tx2"/>
                </a:solidFill>
              </a:rPr>
              <a:t>La sezione I miei webinar rimane invariata</a:t>
            </a:r>
          </a:p>
        </p:txBody>
      </p:sp>
      <p:sp>
        <p:nvSpPr>
          <p:cNvPr id="10" name="Cornice 9"/>
          <p:cNvSpPr/>
          <p:nvPr/>
        </p:nvSpPr>
        <p:spPr>
          <a:xfrm>
            <a:off x="694265" y="3395135"/>
            <a:ext cx="1947335" cy="381000"/>
          </a:xfrm>
          <a:prstGeom prst="frame">
            <a:avLst>
              <a:gd name="adj1" fmla="val 8333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ornice 10"/>
          <p:cNvSpPr/>
          <p:nvPr/>
        </p:nvSpPr>
        <p:spPr>
          <a:xfrm>
            <a:off x="3801530" y="4800599"/>
            <a:ext cx="1727203" cy="211667"/>
          </a:xfrm>
          <a:prstGeom prst="frame">
            <a:avLst>
              <a:gd name="adj1" fmla="val 24333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 descr="Schermata 2018-09-12 alle 12.22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1355868"/>
            <a:ext cx="8873067" cy="5307662"/>
          </a:xfrm>
          <a:prstGeom prst="rect">
            <a:avLst/>
          </a:prstGeom>
          <a:ln>
            <a:solidFill>
              <a:srgbClr val="007FA3"/>
            </a:solidFill>
          </a:ln>
        </p:spPr>
      </p:pic>
    </p:spTree>
    <p:extLst>
      <p:ext uri="{BB962C8B-B14F-4D97-AF65-F5344CB8AC3E}">
        <p14:creationId xmlns:p14="http://schemas.microsoft.com/office/powerpoint/2010/main" val="395125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Pearson Education Library – Sito Pearson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6062" y="669308"/>
            <a:ext cx="8636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>
                <a:solidFill>
                  <a:schemeClr val="tx2"/>
                </a:solidFill>
              </a:rPr>
              <a:t>https://it.pearson.com/pearson-academy/pearson-education-library.html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1016958"/>
            <a:ext cx="7372047" cy="5332633"/>
          </a:xfrm>
          <a:prstGeom prst="rect">
            <a:avLst/>
          </a:prstGeom>
        </p:spPr>
      </p:pic>
      <p:pic>
        <p:nvPicPr>
          <p:cNvPr id="7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16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0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Registrazione al sito Pearson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7055" y="691917"/>
            <a:ext cx="8602133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I nuovi ruoli per la registrazione rispecchiano i canali in cui è suddiviso il sito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La procedura di registrazione è invariata per quanto riguarda i dati richiesti ma </a:t>
            </a:r>
            <a:r>
              <a:rPr lang="it-IT" sz="1600" dirty="0" smtClean="0">
                <a:solidFill>
                  <a:schemeClr val="tx2"/>
                </a:solidFill>
              </a:rPr>
              <a:t/>
            </a:r>
            <a:br>
              <a:rPr lang="it-IT" sz="1600" dirty="0" smtClean="0">
                <a:solidFill>
                  <a:schemeClr val="tx2"/>
                </a:solidFill>
              </a:rPr>
            </a:br>
            <a:r>
              <a:rPr lang="it-IT" sz="1600" dirty="0" smtClean="0">
                <a:solidFill>
                  <a:schemeClr val="tx2"/>
                </a:solidFill>
              </a:rPr>
              <a:t>ora </a:t>
            </a:r>
            <a:r>
              <a:rPr lang="it-IT" sz="1600" dirty="0">
                <a:solidFill>
                  <a:schemeClr val="tx2"/>
                </a:solidFill>
              </a:rPr>
              <a:t>rispetta la normativa europea sul trattamento dei dati (GDPR)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it-IT" sz="1600" b="1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3" name="Immagine 2" descr="Schermata 2018-09-11 alle 10.5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494" y="1718728"/>
            <a:ext cx="5793256" cy="378460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206062" y="5637589"/>
            <a:ext cx="82188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Vi ricordiamo di inserire </a:t>
            </a:r>
            <a:r>
              <a:rPr lang="it-IT" sz="1600" dirty="0">
                <a:solidFill>
                  <a:srgbClr val="C00000"/>
                </a:solidFill>
              </a:rPr>
              <a:t>i dati aggiornati per poter inviare le richieste al consulente di zona corretto e scaricare gli attestati di partecipazione ai </a:t>
            </a:r>
            <a:r>
              <a:rPr lang="it-IT" sz="1600" dirty="0" err="1">
                <a:solidFill>
                  <a:srgbClr val="C00000"/>
                </a:solidFill>
              </a:rPr>
              <a:t>webinar</a:t>
            </a:r>
            <a:r>
              <a:rPr lang="it-IT" sz="1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8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2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36" y="104965"/>
            <a:ext cx="8805858" cy="774450"/>
          </a:xfrm>
        </p:spPr>
        <p:txBody>
          <a:bodyPr/>
          <a:lstStyle/>
          <a:p>
            <a:r>
              <a:rPr lang="en-US" sz="3200" dirty="0"/>
              <a:t>Le </a:t>
            </a:r>
            <a:r>
              <a:rPr lang="en-US" sz="3200" dirty="0" err="1"/>
              <a:t>novità</a:t>
            </a:r>
            <a:r>
              <a:rPr lang="en-US" sz="3200" dirty="0"/>
              <a:t> del </a:t>
            </a:r>
            <a:r>
              <a:rPr lang="en-US" sz="3200" dirty="0" err="1"/>
              <a:t>digitale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/>
              <a:t>Pearson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9399" y="1111552"/>
            <a:ext cx="8602133" cy="7001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400" b="1" dirty="0" smtClean="0">
                <a:solidFill>
                  <a:schemeClr val="tx2"/>
                </a:solidFill>
              </a:rPr>
              <a:t>Il nuovo libro digitale ITE Reader+</a:t>
            </a: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400" b="1" dirty="0" smtClean="0">
                <a:solidFill>
                  <a:schemeClr val="tx2"/>
                </a:solidFill>
              </a:rPr>
              <a:t>Libro liquido</a:t>
            </a: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400" b="1" dirty="0" smtClean="0">
                <a:solidFill>
                  <a:schemeClr val="tx2"/>
                </a:solidFill>
              </a:rPr>
              <a:t>MYAPP </a:t>
            </a:r>
            <a:r>
              <a:rPr lang="it-IT" sz="2400" b="1" dirty="0" err="1" smtClean="0">
                <a:solidFill>
                  <a:schemeClr val="tx2"/>
                </a:solidFill>
              </a:rPr>
              <a:t>Pearson</a:t>
            </a:r>
            <a:endParaRPr lang="it-IT" sz="2400" b="1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400" b="1" dirty="0" err="1" smtClean="0">
                <a:solidFill>
                  <a:schemeClr val="tx2"/>
                </a:solidFill>
              </a:rPr>
              <a:t>Pearson</a:t>
            </a:r>
            <a:r>
              <a:rPr lang="it-IT" sz="2400" b="1" dirty="0" smtClean="0">
                <a:solidFill>
                  <a:schemeClr val="tx2"/>
                </a:solidFill>
              </a:rPr>
              <a:t> </a:t>
            </a:r>
            <a:r>
              <a:rPr lang="it-IT" sz="2400" b="1" dirty="0" err="1" smtClean="0">
                <a:solidFill>
                  <a:schemeClr val="tx2"/>
                </a:solidFill>
              </a:rPr>
              <a:t>Education</a:t>
            </a:r>
            <a:r>
              <a:rPr lang="it-IT" sz="2400" b="1" dirty="0" smtClean="0">
                <a:solidFill>
                  <a:schemeClr val="tx2"/>
                </a:solidFill>
              </a:rPr>
              <a:t> Library</a:t>
            </a: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>
              <a:lnSpc>
                <a:spcPct val="250000"/>
              </a:lnSpc>
              <a:spcBef>
                <a:spcPts val="600"/>
              </a:spcBef>
            </a:pP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7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6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955616"/>
            <a:ext cx="8259236" cy="539023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8" y="17878"/>
            <a:ext cx="8805858" cy="774450"/>
          </a:xfrm>
        </p:spPr>
        <p:txBody>
          <a:bodyPr/>
          <a:lstStyle/>
          <a:p>
            <a:r>
              <a:rPr lang="it-IT" sz="3200" dirty="0"/>
              <a:t>My </a:t>
            </a:r>
            <a:r>
              <a:rPr lang="it-IT" sz="3200" dirty="0" err="1"/>
              <a:t>Pearson</a:t>
            </a:r>
            <a:r>
              <a:rPr lang="it-IT" sz="3200" dirty="0"/>
              <a:t> </a:t>
            </a:r>
            <a:r>
              <a:rPr lang="it-IT" sz="3200" dirty="0" err="1" smtClean="0"/>
              <a:t>Place</a:t>
            </a:r>
            <a:r>
              <a:rPr lang="it-IT" sz="3200" dirty="0" smtClean="0"/>
              <a:t>: un unico </a:t>
            </a:r>
            <a:r>
              <a:rPr lang="it-IT" sz="3200" dirty="0"/>
              <a:t>luogo di </a:t>
            </a:r>
            <a:r>
              <a:rPr lang="it-IT" sz="3200" dirty="0" smtClean="0"/>
              <a:t>accesso </a:t>
            </a:r>
            <a:br>
              <a:rPr lang="it-IT" sz="3200" dirty="0" smtClean="0"/>
            </a:br>
            <a:r>
              <a:rPr lang="it-IT" sz="3200" dirty="0" smtClean="0"/>
              <a:t>per tutto il digitale </a:t>
            </a:r>
            <a:r>
              <a:rPr lang="it-IT" sz="3200" dirty="0" err="1" smtClean="0"/>
              <a:t>Pearson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Cornice 9"/>
          <p:cNvSpPr/>
          <p:nvPr/>
        </p:nvSpPr>
        <p:spPr>
          <a:xfrm>
            <a:off x="5906100" y="4603445"/>
            <a:ext cx="2675467" cy="804334"/>
          </a:xfrm>
          <a:prstGeom prst="frame">
            <a:avLst>
              <a:gd name="adj1" fmla="val 7237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ornice 11"/>
          <p:cNvSpPr/>
          <p:nvPr/>
        </p:nvSpPr>
        <p:spPr>
          <a:xfrm>
            <a:off x="603554" y="3231851"/>
            <a:ext cx="2675467" cy="804334"/>
          </a:xfrm>
          <a:prstGeom prst="frame">
            <a:avLst>
              <a:gd name="adj1" fmla="val 7237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5" name="Connettore 1 24"/>
          <p:cNvCxnSpPr>
            <a:stCxn id="32" idx="2"/>
            <a:endCxn id="10" idx="0"/>
          </p:cNvCxnSpPr>
          <p:nvPr/>
        </p:nvCxnSpPr>
        <p:spPr>
          <a:xfrm flipH="1">
            <a:off x="7243834" y="2116681"/>
            <a:ext cx="460833" cy="2486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29"/>
          <p:cNvSpPr/>
          <p:nvPr/>
        </p:nvSpPr>
        <p:spPr>
          <a:xfrm>
            <a:off x="635001" y="1684881"/>
            <a:ext cx="1591732" cy="431800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Libro liquido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6908801" y="1684881"/>
            <a:ext cx="1591732" cy="431800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ITE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4" name="Connettore 1 33"/>
          <p:cNvCxnSpPr>
            <a:stCxn id="30" idx="2"/>
            <a:endCxn id="12" idx="0"/>
          </p:cNvCxnSpPr>
          <p:nvPr/>
        </p:nvCxnSpPr>
        <p:spPr>
          <a:xfrm>
            <a:off x="1430867" y="2116681"/>
            <a:ext cx="510421" cy="11151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9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 smtClean="0"/>
              <a:t>ITE Reader+: </a:t>
            </a:r>
            <a:r>
              <a:rPr lang="it-IT" sz="3200" dirty="0" smtClean="0"/>
              <a:t>la novità 2018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6062" y="888185"/>
            <a:ext cx="889846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disponibile per </a:t>
            </a:r>
            <a:r>
              <a:rPr lang="it-IT" dirty="0">
                <a:solidFill>
                  <a:schemeClr val="tx2"/>
                </a:solidFill>
              </a:rPr>
              <a:t>il </a:t>
            </a:r>
            <a:r>
              <a:rPr lang="it-IT" dirty="0" smtClean="0">
                <a:solidFill>
                  <a:schemeClr val="tx2"/>
                </a:solidFill>
              </a:rPr>
              <a:t>docente (e per lo studente della scuola primaria)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per </a:t>
            </a:r>
            <a:r>
              <a:rPr lang="it-IT" dirty="0">
                <a:solidFill>
                  <a:schemeClr val="tx2"/>
                </a:solidFill>
              </a:rPr>
              <a:t>qualunque dispositivo (si adattano anche agli </a:t>
            </a:r>
            <a:r>
              <a:rPr lang="it-IT" dirty="0" err="1">
                <a:solidFill>
                  <a:schemeClr val="tx2"/>
                </a:solidFill>
              </a:rPr>
              <a:t>smartphone</a:t>
            </a:r>
            <a:r>
              <a:rPr lang="it-IT" dirty="0">
                <a:solidFill>
                  <a:schemeClr val="tx2"/>
                </a:solidFill>
              </a:rPr>
              <a:t> più piccoli)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err="1" smtClean="0">
                <a:solidFill>
                  <a:schemeClr val="tx2"/>
                </a:solidFill>
              </a:rPr>
              <a:t>scaricabilità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</a:rPr>
              <a:t>per l’uso offline </a:t>
            </a:r>
            <a:r>
              <a:rPr lang="it-IT" dirty="0" smtClean="0">
                <a:solidFill>
                  <a:schemeClr val="tx2"/>
                </a:solidFill>
              </a:rPr>
              <a:t>su qualunque dispositivo (PC, Mac, Linux, </a:t>
            </a:r>
            <a:r>
              <a:rPr lang="it-IT" dirty="0" err="1" smtClean="0">
                <a:solidFill>
                  <a:schemeClr val="tx2"/>
                </a:solidFill>
              </a:rPr>
              <a:t>iOS</a:t>
            </a:r>
            <a:r>
              <a:rPr lang="it-IT" dirty="0" smtClean="0">
                <a:solidFill>
                  <a:schemeClr val="tx2"/>
                </a:solidFill>
              </a:rPr>
              <a:t>, </a:t>
            </a:r>
            <a:r>
              <a:rPr lang="it-IT" dirty="0" err="1" smtClean="0">
                <a:solidFill>
                  <a:schemeClr val="tx2"/>
                </a:solidFill>
              </a:rPr>
              <a:t>Android</a:t>
            </a:r>
            <a:r>
              <a:rPr lang="it-IT" dirty="0" smtClean="0">
                <a:solidFill>
                  <a:schemeClr val="tx2"/>
                </a:solidFill>
              </a:rPr>
              <a:t>)</a:t>
            </a:r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818" y="73867"/>
            <a:ext cx="1080000" cy="1080000"/>
          </a:xfrm>
          <a:prstGeom prst="rect">
            <a:avLst/>
          </a:prstGeom>
        </p:spPr>
      </p:pic>
      <p:pic>
        <p:nvPicPr>
          <p:cNvPr id="29" name="Google Shape;115;p1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5" r="1285"/>
          <a:stretch/>
        </p:blipFill>
        <p:spPr>
          <a:xfrm>
            <a:off x="566056" y="2111829"/>
            <a:ext cx="7634514" cy="41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05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ITE Reader+: </a:t>
            </a:r>
            <a:r>
              <a:rPr lang="it-IT" sz="3200" dirty="0" smtClean="0"/>
              <a:t>Accesso </a:t>
            </a:r>
            <a:r>
              <a:rPr lang="it-IT" sz="3200" dirty="0"/>
              <a:t>alle risorse multimediali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6266" y="677332"/>
            <a:ext cx="8898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>
                <a:solidFill>
                  <a:schemeClr val="tx2"/>
                </a:solidFill>
              </a:rPr>
              <a:t>L’accesso alle risorse collegate alla pagina corrente è garantito </a:t>
            </a:r>
            <a:br>
              <a:rPr lang="it-IT">
                <a:solidFill>
                  <a:schemeClr val="tx2"/>
                </a:solidFill>
              </a:rPr>
            </a:br>
            <a:r>
              <a:rPr lang="it-IT">
                <a:solidFill>
                  <a:schemeClr val="tx2"/>
                </a:solidFill>
              </a:rPr>
              <a:t>dal comando      / Pagina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818" y="73867"/>
            <a:ext cx="1080000" cy="1080000"/>
          </a:xfrm>
          <a:prstGeom prst="rect">
            <a:avLst/>
          </a:prstGeom>
        </p:spPr>
      </p:pic>
      <p:pic>
        <p:nvPicPr>
          <p:cNvPr id="18" name="Google Shape;120;p1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321" y="955924"/>
            <a:ext cx="301012" cy="30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5;p16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5" r="1285"/>
          <a:stretch/>
        </p:blipFill>
        <p:spPr>
          <a:xfrm>
            <a:off x="303233" y="1432533"/>
            <a:ext cx="8180367" cy="48948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19;p16"/>
          <p:cNvSpPr/>
          <p:nvPr/>
        </p:nvSpPr>
        <p:spPr>
          <a:xfrm>
            <a:off x="4557234" y="2863942"/>
            <a:ext cx="606900" cy="254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Google Shape;121;p16"/>
          <p:cNvSpPr/>
          <p:nvPr/>
        </p:nvSpPr>
        <p:spPr>
          <a:xfrm>
            <a:off x="172441" y="1612641"/>
            <a:ext cx="496426" cy="2080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Google Shape;122;p16"/>
          <p:cNvSpPr txBox="1"/>
          <p:nvPr/>
        </p:nvSpPr>
        <p:spPr>
          <a:xfrm>
            <a:off x="1289898" y="3570925"/>
            <a:ext cx="3739302" cy="942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Il menu </a:t>
            </a:r>
            <a:r>
              <a:rPr kumimoji="0" lang="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Pagina</a:t>
            </a:r>
            <a:r>
              <a:rPr kumimoji="0" lang="it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apre automaticamente l’elenco delle risorse disponibili per la pagina attiva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7" name="Google Shape;123;p16"/>
          <p:cNvCxnSpPr>
            <a:stCxn id="35" idx="2"/>
          </p:cNvCxnSpPr>
          <p:nvPr/>
        </p:nvCxnSpPr>
        <p:spPr>
          <a:xfrm>
            <a:off x="420654" y="1820733"/>
            <a:ext cx="874746" cy="1752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123;p16"/>
          <p:cNvCxnSpPr>
            <a:endCxn id="34" idx="2"/>
          </p:cNvCxnSpPr>
          <p:nvPr/>
        </p:nvCxnSpPr>
        <p:spPr>
          <a:xfrm flipV="1">
            <a:off x="3826933" y="3118342"/>
            <a:ext cx="1033751" cy="45459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Freccia destra 39"/>
          <p:cNvSpPr/>
          <p:nvPr/>
        </p:nvSpPr>
        <p:spPr>
          <a:xfrm>
            <a:off x="5147732" y="1371600"/>
            <a:ext cx="1634067" cy="609600"/>
          </a:xfrm>
          <a:prstGeom prst="right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44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/>
              <a:t>Reader+ - Strumenti per la LIM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25" name="Google Shape;203;p21"/>
          <p:cNvSpPr txBox="1"/>
          <p:nvPr/>
        </p:nvSpPr>
        <p:spPr>
          <a:xfrm>
            <a:off x="142366" y="519485"/>
            <a:ext cx="8570700" cy="10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tx2"/>
                </a:solidFill>
              </a:rPr>
              <a:t>Premendo l’icona        si entra nella modalità di disegno sulla pagina ed è possibile </a:t>
            </a:r>
            <a:r>
              <a:rPr lang="it-IT" sz="1600" b="1" dirty="0">
                <a:solidFill>
                  <a:schemeClr val="tx2"/>
                </a:solidFill>
              </a:rPr>
              <a:t>evidenziare</a:t>
            </a:r>
            <a:r>
              <a:rPr lang="it-IT" sz="1600" dirty="0">
                <a:solidFill>
                  <a:schemeClr val="tx2"/>
                </a:solidFill>
              </a:rPr>
              <a:t>, </a:t>
            </a:r>
            <a:r>
              <a:rPr lang="it" sz="1600" b="1" dirty="0">
                <a:solidFill>
                  <a:schemeClr val="tx2"/>
                </a:solidFill>
              </a:rPr>
              <a:t>digitare testo</a:t>
            </a:r>
            <a:r>
              <a:rPr lang="it-IT" sz="1600" dirty="0">
                <a:solidFill>
                  <a:schemeClr val="tx2"/>
                </a:solidFill>
              </a:rPr>
              <a:t> o</a:t>
            </a:r>
            <a:r>
              <a:rPr lang="it" sz="1600" dirty="0">
                <a:solidFill>
                  <a:schemeClr val="tx2"/>
                </a:solidFill>
              </a:rPr>
              <a:t> </a:t>
            </a:r>
            <a:r>
              <a:rPr lang="it" sz="1600" b="1" dirty="0">
                <a:solidFill>
                  <a:schemeClr val="tx2"/>
                </a:solidFill>
              </a:rPr>
              <a:t>disegnare a mano libera</a:t>
            </a:r>
            <a:r>
              <a:rPr lang="it-IT" sz="1600" b="1" dirty="0">
                <a:solidFill>
                  <a:schemeClr val="tx2"/>
                </a:solidFill>
              </a:rPr>
              <a:t>;</a:t>
            </a:r>
            <a:r>
              <a:rPr lang="it" sz="1600" dirty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con l’icona       si può </a:t>
            </a:r>
            <a:r>
              <a:rPr lang="it" sz="1600" b="1" dirty="0">
                <a:solidFill>
                  <a:schemeClr val="tx2"/>
                </a:solidFill>
              </a:rPr>
              <a:t>mettere </a:t>
            </a:r>
            <a:r>
              <a:rPr lang="it-IT" sz="1600" b="1" dirty="0">
                <a:solidFill>
                  <a:schemeClr val="tx2"/>
                </a:solidFill>
              </a:rPr>
              <a:t/>
            </a:r>
            <a:br>
              <a:rPr lang="it-IT" sz="1600" b="1" dirty="0">
                <a:solidFill>
                  <a:schemeClr val="tx2"/>
                </a:solidFill>
              </a:rPr>
            </a:br>
            <a:r>
              <a:rPr lang="it" sz="1600" b="1" dirty="0">
                <a:solidFill>
                  <a:schemeClr val="tx2"/>
                </a:solidFill>
              </a:rPr>
              <a:t>in evidenza</a:t>
            </a:r>
            <a:r>
              <a:rPr lang="it" sz="1600" dirty="0">
                <a:solidFill>
                  <a:schemeClr val="tx2"/>
                </a:solidFill>
              </a:rPr>
              <a:t> un’area specifica della pagina</a:t>
            </a:r>
            <a:r>
              <a:rPr lang="it-IT" sz="1600" dirty="0">
                <a:solidFill>
                  <a:schemeClr val="tx2"/>
                </a:solidFill>
              </a:rPr>
              <a:t> (su </a:t>
            </a:r>
            <a:r>
              <a:rPr lang="it-IT" sz="1600" dirty="0" err="1">
                <a:solidFill>
                  <a:schemeClr val="tx2"/>
                </a:solidFill>
              </a:rPr>
              <a:t>LIMbook</a:t>
            </a:r>
            <a:r>
              <a:rPr lang="it-IT" sz="1600" dirty="0">
                <a:solidFill>
                  <a:schemeClr val="tx2"/>
                </a:solidFill>
              </a:rPr>
              <a:t> per PC e su </a:t>
            </a:r>
            <a:r>
              <a:rPr lang="it-IT" sz="1600" dirty="0" err="1">
                <a:solidFill>
                  <a:schemeClr val="tx2"/>
                </a:solidFill>
              </a:rPr>
              <a:t>app</a:t>
            </a:r>
            <a:r>
              <a:rPr lang="it-IT" sz="1600">
                <a:solidFill>
                  <a:schemeClr val="tx2"/>
                </a:solidFill>
              </a:rPr>
              <a:t> </a:t>
            </a:r>
            <a:r>
              <a:rPr lang="it-IT" sz="1600" smtClean="0">
                <a:solidFill>
                  <a:schemeClr val="tx2"/>
                </a:solidFill>
              </a:rPr>
              <a:t>desktop)</a:t>
            </a:r>
            <a:r>
              <a:rPr lang="it" sz="1600" dirty="0">
                <a:solidFill>
                  <a:schemeClr val="tx2"/>
                </a:solidFill>
              </a:rPr>
              <a:t>. </a:t>
            </a:r>
            <a:endParaRPr sz="1600" dirty="0">
              <a:solidFill>
                <a:schemeClr val="tx2"/>
              </a:solidFill>
            </a:endParaRPr>
          </a:p>
        </p:txBody>
      </p:sp>
      <p:pic>
        <p:nvPicPr>
          <p:cNvPr id="26" name="Google Shape;204;p2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178" y="609587"/>
            <a:ext cx="295657" cy="27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53;p25"/>
          <p:cNvPicPr preferRelativeResize="0"/>
          <p:nvPr/>
        </p:nvPicPr>
        <p:blipFill rotWithShape="1">
          <a:blip r:embed="rId5">
            <a:alphaModFix/>
          </a:blip>
          <a:srcRect l="1204" t="74084" r="95748" b="19554"/>
          <a:stretch/>
        </p:blipFill>
        <p:spPr>
          <a:xfrm>
            <a:off x="6421131" y="849984"/>
            <a:ext cx="280277" cy="29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78;p26"/>
          <p:cNvPicPr preferRelativeResize="0"/>
          <p:nvPr/>
        </p:nvPicPr>
        <p:blipFill rotWithShape="1">
          <a:blip r:embed="rId6">
            <a:alphaModFix/>
          </a:blip>
          <a:srcRect t="8609" r="-10"/>
          <a:stretch/>
        </p:blipFill>
        <p:spPr>
          <a:xfrm>
            <a:off x="2408884" y="1530775"/>
            <a:ext cx="6119068" cy="473213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279;p26"/>
          <p:cNvSpPr/>
          <p:nvPr/>
        </p:nvSpPr>
        <p:spPr>
          <a:xfrm>
            <a:off x="2455781" y="1569343"/>
            <a:ext cx="438461" cy="415003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80;p26"/>
          <p:cNvSpPr txBox="1"/>
          <p:nvPr/>
        </p:nvSpPr>
        <p:spPr>
          <a:xfrm>
            <a:off x="731689" y="6022171"/>
            <a:ext cx="1590438" cy="35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/>
              <a:t>Barra degli strumenti</a:t>
            </a:r>
            <a:endParaRPr sz="1000" b="1"/>
          </a:p>
        </p:txBody>
      </p:sp>
      <p:sp>
        <p:nvSpPr>
          <p:cNvPr id="43" name="Google Shape;281;p26"/>
          <p:cNvSpPr txBox="1"/>
          <p:nvPr/>
        </p:nvSpPr>
        <p:spPr>
          <a:xfrm>
            <a:off x="1413626" y="1596804"/>
            <a:ext cx="1000103" cy="2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Evidenziatore</a:t>
            </a:r>
            <a:endParaRPr sz="1000"/>
          </a:p>
        </p:txBody>
      </p:sp>
      <p:sp>
        <p:nvSpPr>
          <p:cNvPr id="44" name="Google Shape;282;p26"/>
          <p:cNvSpPr txBox="1"/>
          <p:nvPr/>
        </p:nvSpPr>
        <p:spPr>
          <a:xfrm>
            <a:off x="410499" y="2351669"/>
            <a:ext cx="2003230" cy="2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Disegno</a:t>
            </a:r>
            <a:r>
              <a:rPr lang="it" sz="1000" b="1"/>
              <a:t> </a:t>
            </a:r>
            <a:r>
              <a:rPr lang="it" sz="1000"/>
              <a:t>a mano libera</a:t>
            </a:r>
            <a:endParaRPr sz="1000"/>
          </a:p>
        </p:txBody>
      </p:sp>
      <p:sp>
        <p:nvSpPr>
          <p:cNvPr id="45" name="Google Shape;283;p26"/>
          <p:cNvSpPr txBox="1"/>
          <p:nvPr/>
        </p:nvSpPr>
        <p:spPr>
          <a:xfrm>
            <a:off x="1359972" y="2738013"/>
            <a:ext cx="1053757" cy="2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Casella di testo</a:t>
            </a:r>
            <a:endParaRPr sz="1000"/>
          </a:p>
        </p:txBody>
      </p:sp>
      <p:sp>
        <p:nvSpPr>
          <p:cNvPr id="46" name="Google Shape;284;p26"/>
          <p:cNvSpPr txBox="1"/>
          <p:nvPr/>
        </p:nvSpPr>
        <p:spPr>
          <a:xfrm>
            <a:off x="786252" y="3121222"/>
            <a:ext cx="1627477" cy="2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Quadrato/rettangolo</a:t>
            </a:r>
            <a:endParaRPr sz="1000"/>
          </a:p>
        </p:txBody>
      </p:sp>
      <p:sp>
        <p:nvSpPr>
          <p:cNvPr id="47" name="Google Shape;285;p26"/>
          <p:cNvSpPr txBox="1"/>
          <p:nvPr/>
        </p:nvSpPr>
        <p:spPr>
          <a:xfrm>
            <a:off x="1006839" y="3495105"/>
            <a:ext cx="1406890" cy="2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Cerchio/ovale</a:t>
            </a:r>
            <a:endParaRPr sz="1000"/>
          </a:p>
        </p:txBody>
      </p:sp>
      <p:sp>
        <p:nvSpPr>
          <p:cNvPr id="48" name="Google Shape;286;p26"/>
          <p:cNvSpPr txBox="1"/>
          <p:nvPr/>
        </p:nvSpPr>
        <p:spPr>
          <a:xfrm>
            <a:off x="1612476" y="3859125"/>
            <a:ext cx="801253" cy="2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Linea retta</a:t>
            </a:r>
            <a:endParaRPr sz="1000"/>
          </a:p>
        </p:txBody>
      </p:sp>
      <p:sp>
        <p:nvSpPr>
          <p:cNvPr id="49" name="Google Shape;287;p26"/>
          <p:cNvSpPr txBox="1"/>
          <p:nvPr/>
        </p:nvSpPr>
        <p:spPr>
          <a:xfrm>
            <a:off x="488587" y="4248293"/>
            <a:ext cx="1925142" cy="34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Annulla l'ultima azione</a:t>
            </a:r>
            <a:endParaRPr sz="1000"/>
          </a:p>
        </p:txBody>
      </p:sp>
      <p:sp>
        <p:nvSpPr>
          <p:cNvPr id="50" name="Google Shape;288;p26"/>
          <p:cNvSpPr txBox="1"/>
          <p:nvPr/>
        </p:nvSpPr>
        <p:spPr>
          <a:xfrm>
            <a:off x="1043952" y="5027241"/>
            <a:ext cx="1369777" cy="2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Cancella tutto</a:t>
            </a:r>
            <a:endParaRPr sz="1000"/>
          </a:p>
        </p:txBody>
      </p:sp>
      <p:sp>
        <p:nvSpPr>
          <p:cNvPr id="51" name="Google Shape;289;p26"/>
          <p:cNvSpPr txBox="1"/>
          <p:nvPr/>
        </p:nvSpPr>
        <p:spPr>
          <a:xfrm>
            <a:off x="370049" y="5354817"/>
            <a:ext cx="2043680" cy="34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Chiudi la barra degli strumenti</a:t>
            </a:r>
            <a:endParaRPr sz="1000"/>
          </a:p>
        </p:txBody>
      </p:sp>
      <p:sp>
        <p:nvSpPr>
          <p:cNvPr id="52" name="Google Shape;290;p26"/>
          <p:cNvSpPr txBox="1"/>
          <p:nvPr/>
        </p:nvSpPr>
        <p:spPr>
          <a:xfrm>
            <a:off x="3064792" y="6355763"/>
            <a:ext cx="1098257" cy="45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Modifica </a:t>
            </a:r>
            <a:r>
              <a:rPr lang="it-IT" sz="1000"/>
              <a:t/>
            </a:r>
            <a:br>
              <a:rPr lang="it-IT" sz="1000"/>
            </a:br>
            <a:r>
              <a:rPr lang="it" sz="1000"/>
              <a:t>il </a:t>
            </a:r>
            <a:r>
              <a:rPr lang="it" sz="1000" b="1"/>
              <a:t>colore</a:t>
            </a:r>
            <a:endParaRPr sz="1000" b="1"/>
          </a:p>
        </p:txBody>
      </p:sp>
      <p:sp>
        <p:nvSpPr>
          <p:cNvPr id="53" name="Google Shape;291;p26"/>
          <p:cNvSpPr txBox="1"/>
          <p:nvPr/>
        </p:nvSpPr>
        <p:spPr>
          <a:xfrm>
            <a:off x="4411126" y="6355763"/>
            <a:ext cx="1723290" cy="5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Aumenta o diminuisci l’</a:t>
            </a:r>
            <a:r>
              <a:rPr lang="it" sz="1000" b="1"/>
              <a:t>opacità</a:t>
            </a:r>
            <a:endParaRPr b="1"/>
          </a:p>
        </p:txBody>
      </p:sp>
      <p:sp>
        <p:nvSpPr>
          <p:cNvPr id="54" name="Google Shape;292;p26"/>
          <p:cNvSpPr txBox="1"/>
          <p:nvPr/>
        </p:nvSpPr>
        <p:spPr>
          <a:xfrm>
            <a:off x="6128478" y="6355763"/>
            <a:ext cx="1945322" cy="67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Aumenta o diminuisci la </a:t>
            </a:r>
            <a:r>
              <a:rPr lang="it" sz="1000" b="1"/>
              <a:t>dimensione del carattere</a:t>
            </a:r>
            <a:endParaRPr sz="1000" b="1"/>
          </a:p>
        </p:txBody>
      </p:sp>
      <p:cxnSp>
        <p:nvCxnSpPr>
          <p:cNvPr id="55" name="Google Shape;293;p26"/>
          <p:cNvCxnSpPr>
            <a:stCxn id="42" idx="3"/>
            <a:endCxn id="41" idx="2"/>
          </p:cNvCxnSpPr>
          <p:nvPr/>
        </p:nvCxnSpPr>
        <p:spPr>
          <a:xfrm flipV="1">
            <a:off x="2322127" y="5719381"/>
            <a:ext cx="352885" cy="4794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294;p26"/>
          <p:cNvSpPr/>
          <p:nvPr/>
        </p:nvSpPr>
        <p:spPr>
          <a:xfrm>
            <a:off x="3118523" y="5234013"/>
            <a:ext cx="1000103" cy="53583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295;p26"/>
          <p:cNvSpPr/>
          <p:nvPr/>
        </p:nvSpPr>
        <p:spPr>
          <a:xfrm>
            <a:off x="4288046" y="5242424"/>
            <a:ext cx="1946552" cy="52742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296;p26"/>
          <p:cNvSpPr/>
          <p:nvPr/>
        </p:nvSpPr>
        <p:spPr>
          <a:xfrm>
            <a:off x="6319775" y="5242845"/>
            <a:ext cx="1562582" cy="51859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297;p26"/>
          <p:cNvSpPr txBox="1"/>
          <p:nvPr/>
        </p:nvSpPr>
        <p:spPr>
          <a:xfrm>
            <a:off x="1110676" y="1965218"/>
            <a:ext cx="1303053" cy="2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Sposta oggetto</a:t>
            </a:r>
            <a:endParaRPr sz="1000"/>
          </a:p>
        </p:txBody>
      </p:sp>
      <p:sp>
        <p:nvSpPr>
          <p:cNvPr id="60" name="Google Shape;298;p26"/>
          <p:cNvSpPr txBox="1"/>
          <p:nvPr/>
        </p:nvSpPr>
        <p:spPr>
          <a:xfrm>
            <a:off x="631256" y="4649397"/>
            <a:ext cx="1782473" cy="2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Ripristina l’ultima azione</a:t>
            </a:r>
            <a:endParaRPr sz="1000"/>
          </a:p>
        </p:txBody>
      </p:sp>
      <p:cxnSp>
        <p:nvCxnSpPr>
          <p:cNvPr id="61" name="Google Shape;293;p26"/>
          <p:cNvCxnSpPr>
            <a:stCxn id="52" idx="0"/>
            <a:endCxn id="56" idx="2"/>
          </p:cNvCxnSpPr>
          <p:nvPr/>
        </p:nvCxnSpPr>
        <p:spPr>
          <a:xfrm flipV="1">
            <a:off x="3613921" y="5769846"/>
            <a:ext cx="4654" cy="58591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293;p26"/>
          <p:cNvCxnSpPr>
            <a:stCxn id="53" idx="0"/>
            <a:endCxn id="57" idx="2"/>
          </p:cNvCxnSpPr>
          <p:nvPr/>
        </p:nvCxnSpPr>
        <p:spPr>
          <a:xfrm flipH="1" flipV="1">
            <a:off x="5261322" y="5769846"/>
            <a:ext cx="11449" cy="58591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293;p26"/>
          <p:cNvCxnSpPr>
            <a:stCxn id="54" idx="0"/>
            <a:endCxn id="58" idx="2"/>
          </p:cNvCxnSpPr>
          <p:nvPr/>
        </p:nvCxnSpPr>
        <p:spPr>
          <a:xfrm flipH="1" flipV="1">
            <a:off x="7101066" y="5761435"/>
            <a:ext cx="73" cy="5943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" name="Shape 2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33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9650"/>
            <a:ext cx="8805858" cy="774450"/>
          </a:xfrm>
        </p:spPr>
        <p:txBody>
          <a:bodyPr/>
          <a:lstStyle/>
          <a:p>
            <a:r>
              <a:rPr lang="it-IT" sz="3200" dirty="0" smtClean="0"/>
              <a:t>ITE: l’</a:t>
            </a:r>
            <a:r>
              <a:rPr lang="it-IT" sz="3200" dirty="0" err="1" smtClean="0"/>
              <a:t>app</a:t>
            </a:r>
            <a:r>
              <a:rPr lang="it-IT" sz="3200" dirty="0" smtClean="0"/>
              <a:t> </a:t>
            </a:r>
            <a:r>
              <a:rPr lang="it-IT" sz="3200" dirty="0"/>
              <a:t>Reader+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8600" y="601132"/>
            <a:ext cx="86021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b="1" dirty="0" err="1">
                <a:solidFill>
                  <a:schemeClr val="tx2"/>
                </a:solidFill>
              </a:rPr>
              <a:t>Scaricabilità</a:t>
            </a:r>
            <a:r>
              <a:rPr lang="it-IT" b="1" dirty="0">
                <a:solidFill>
                  <a:schemeClr val="tx2"/>
                </a:solidFill>
              </a:rPr>
              <a:t>: </a:t>
            </a:r>
            <a:r>
              <a:rPr lang="it-IT" dirty="0" err="1">
                <a:solidFill>
                  <a:schemeClr val="tx2"/>
                </a:solidFill>
              </a:rPr>
              <a:t>pearson.it</a:t>
            </a:r>
            <a:r>
              <a:rPr lang="it-IT" dirty="0">
                <a:solidFill>
                  <a:schemeClr val="tx2"/>
                </a:solidFill>
              </a:rPr>
              <a:t>/</a:t>
            </a:r>
            <a:r>
              <a:rPr lang="it-IT" dirty="0" err="1">
                <a:solidFill>
                  <a:schemeClr val="tx2"/>
                </a:solidFill>
              </a:rPr>
              <a:t>scaricailtuolibro</a:t>
            </a:r>
            <a:endParaRPr lang="it-IT" dirty="0">
              <a:solidFill>
                <a:schemeClr val="tx2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867" y="65400"/>
            <a:ext cx="1143000" cy="1143000"/>
          </a:xfrm>
          <a:prstGeom prst="rect">
            <a:avLst/>
          </a:prstGeom>
        </p:spPr>
      </p:pic>
      <p:pic>
        <p:nvPicPr>
          <p:cNvPr id="6" name="Immagine 5" descr="Schermata 2018-09-11 alle 14.49.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3" y="1072786"/>
            <a:ext cx="3563174" cy="2593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 descr="Schermata 2018-09-11 alle 14.49.4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734" y="2661887"/>
            <a:ext cx="4292599" cy="276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 descr="Schermata 2018-09-11 alle 12.32.3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302" y="3903134"/>
            <a:ext cx="4166098" cy="284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tangolo arrotondato 8"/>
          <p:cNvSpPr/>
          <p:nvPr/>
        </p:nvSpPr>
        <p:spPr>
          <a:xfrm>
            <a:off x="2700867" y="2091267"/>
            <a:ext cx="931333" cy="44873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2184400" y="3886199"/>
            <a:ext cx="626533" cy="2540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circolare in giù 10"/>
          <p:cNvSpPr/>
          <p:nvPr/>
        </p:nvSpPr>
        <p:spPr>
          <a:xfrm rot="2601801">
            <a:off x="3603491" y="1868956"/>
            <a:ext cx="1938866" cy="925771"/>
          </a:xfrm>
          <a:prstGeom prst="curvedDownArrow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in giù 11"/>
          <p:cNvSpPr/>
          <p:nvPr/>
        </p:nvSpPr>
        <p:spPr>
          <a:xfrm rot="12430412" flipH="1">
            <a:off x="2638143" y="4901199"/>
            <a:ext cx="2572179" cy="925771"/>
          </a:xfrm>
          <a:prstGeom prst="curvedDownArrow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3" name="Shape 2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016" y="6354443"/>
            <a:ext cx="1127851" cy="4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9116"/>
      </p:ext>
    </p:extLst>
  </p:cSld>
  <p:clrMapOvr>
    <a:masterClrMapping/>
  </p:clrMapOvr>
</p:sld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21844</TotalTime>
  <Words>612</Words>
  <Application>Microsoft Macintosh PowerPoint</Application>
  <PresentationFormat>Presentazione su schermo (4:3)</PresentationFormat>
  <Paragraphs>156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Lato Light</vt:lpstr>
      <vt:lpstr>Lato Medium</vt:lpstr>
      <vt:lpstr>Lucida Grande</vt:lpstr>
      <vt:lpstr>Open Sans</vt:lpstr>
      <vt:lpstr>Times New Roman</vt:lpstr>
      <vt:lpstr>Pearson</vt:lpstr>
      <vt:lpstr>Presentazione di PowerPoint</vt:lpstr>
      <vt:lpstr>Presentazione di PowerPoint</vt:lpstr>
      <vt:lpstr>Registrazione al sito Pearson</vt:lpstr>
      <vt:lpstr>Le novità del digitale Pearson</vt:lpstr>
      <vt:lpstr>My Pearson Place: un unico luogo di accesso  per tutto il digitale Pearson</vt:lpstr>
      <vt:lpstr>ITE Reader+: la novità 2018</vt:lpstr>
      <vt:lpstr>ITE Reader+: Accesso alle risorse multimediali</vt:lpstr>
      <vt:lpstr>Reader+ - Strumenti per la LIM</vt:lpstr>
      <vt:lpstr>ITE: l’app Reader+</vt:lpstr>
      <vt:lpstr>Reader+ offline</vt:lpstr>
      <vt:lpstr>Libro liquido</vt:lpstr>
      <vt:lpstr>Libro liquido</vt:lpstr>
      <vt:lpstr>Libro liquido</vt:lpstr>
      <vt:lpstr>My Pearson Place &gt; Prodotti &gt; Guide</vt:lpstr>
      <vt:lpstr>MYAPP Pearson</vt:lpstr>
      <vt:lpstr>Pearson Education Library</vt:lpstr>
      <vt:lpstr>Pearson Education Library</vt:lpstr>
      <vt:lpstr>Pearson Education Library</vt:lpstr>
      <vt:lpstr>Pearson Education Library</vt:lpstr>
      <vt:lpstr>Pearson Education Library</vt:lpstr>
      <vt:lpstr>I miei webinar</vt:lpstr>
      <vt:lpstr>Pearson Education Library – Sito Pearson</vt:lpstr>
      <vt:lpstr>Presentazione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Utente di Microsoft Office</cp:lastModifiedBy>
  <cp:revision>967</cp:revision>
  <cp:lastPrinted>2018-09-19T07:29:26Z</cp:lastPrinted>
  <dcterms:created xsi:type="dcterms:W3CDTF">2015-06-15T13:50:26Z</dcterms:created>
  <dcterms:modified xsi:type="dcterms:W3CDTF">2018-09-24T23:47:34Z</dcterms:modified>
</cp:coreProperties>
</file>