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2a5b31a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c2a5b31a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c2a5b31a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c2a5b31a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c2a5b31a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c2a5b31a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c2a5b31a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c2a5b31a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c2a5b31a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c2a5b31a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c2a5b31a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c2a5b31a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www.berlin.de/it/monumenti/3560249-3104070-holocaust-mahnmal.it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401750"/>
            <a:ext cx="8520600" cy="17496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5977">
                <a:latin typeface="Amatic SC"/>
                <a:ea typeface="Amatic SC"/>
                <a:cs typeface="Amatic SC"/>
                <a:sym typeface="Amatic SC"/>
              </a:rPr>
              <a:t>MATEMATICA E MEMORIA</a:t>
            </a:r>
            <a:endParaRPr b="1" sz="5977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044">
                <a:solidFill>
                  <a:srgbClr val="999999"/>
                </a:solidFill>
                <a:latin typeface="Amatic SC"/>
                <a:ea typeface="Amatic SC"/>
                <a:cs typeface="Amatic SC"/>
                <a:sym typeface="Amatic SC"/>
              </a:rPr>
              <a:t>IC ERASMO DA ROTTERDAM - CISLIANO</a:t>
            </a:r>
            <a:endParaRPr sz="4044">
              <a:solidFill>
                <a:srgbClr val="99999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11850" y="4602625"/>
            <a:ext cx="8520600" cy="434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latin typeface="Amatic SC"/>
                <a:ea typeface="Amatic SC"/>
                <a:cs typeface="Amatic SC"/>
                <a:sym typeface="Amatic SC"/>
              </a:rPr>
              <a:t>Anna Ferrigno															</a:t>
            </a:r>
            <a:r>
              <a:rPr b="1" lang="it" sz="1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27/01</a:t>
            </a:r>
            <a:r>
              <a:rPr b="1" lang="it" sz="1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/2022</a:t>
            </a:r>
            <a:endParaRPr b="1" sz="16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3200"/>
            <a:ext cx="9144000" cy="513709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Amatic SC"/>
                <a:ea typeface="Amatic SC"/>
                <a:cs typeface="Amatic SC"/>
                <a:sym typeface="Amatic SC"/>
              </a:rPr>
              <a:t>DESTINATARI DEL PERCORSO DIDATTICO E DISCIPLINE COINVOLTE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609675"/>
            <a:ext cx="8520600" cy="2801400"/>
          </a:xfrm>
          <a:prstGeom prst="rect">
            <a:avLst/>
          </a:prstGeom>
          <a:solidFill>
            <a:schemeClr val="lt1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Destinatari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classi III scuola secondaria di primo grado.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coinvolte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Matematica, 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Ed. civica, 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 e Arte.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Oggetto del percorso didattico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Studio di un modello reale di prisma retto.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conclusione dell’attività prettamente disciplinare, con i solidi ottenuti viene realizzata un’installazione ispirata al Memoriale dell’Olocausto di Berlino.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3200"/>
            <a:ext cx="9144000" cy="5137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Amatic SC"/>
                <a:ea typeface="Amatic SC"/>
                <a:cs typeface="Amatic SC"/>
                <a:sym typeface="Amatic SC"/>
              </a:rPr>
              <a:t>DETTAGLIO ATTIVITÀ - 2h</a:t>
            </a:r>
            <a:r>
              <a:rPr b="1" baseline="30000" lang="it" sz="2133">
                <a:latin typeface="Amatic SC"/>
                <a:ea typeface="Amatic SC"/>
                <a:cs typeface="Amatic SC"/>
                <a:sym typeface="Amatic SC"/>
              </a:rPr>
              <a:t>*</a:t>
            </a:r>
            <a:endParaRPr b="1" baseline="30000" sz="2133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3375"/>
            <a:ext cx="8520600" cy="3833400"/>
          </a:xfrm>
          <a:prstGeom prst="rect">
            <a:avLst/>
          </a:prstGeom>
          <a:solidFill>
            <a:schemeClr val="lt1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docente prepara, a casa, i seguenti materiali: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4162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fogli A4 da riciclo per realizzare i modelli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4162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alcuni fogli già dimensionati (210x210mm) e con le pre-pieghe da destinare, in caso di necessità, agli alunni con difficoltà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4162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singoli fogli quadrati in scala ridotta con l’indicazione dei vari passaggi (diagramma)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037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corso della prima lezione gli alunni - singolarmente - costruiscono il modello del prisma, seguendo la spiegazione audiovisiva della docente sulla LIM (viene preparata la postazione con collegamento tecnologico), affinché tutti possano vedere chiaramente i passaggi.</a:t>
            </a:r>
            <a:b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N.B.: al termine di ogni piegatura viene stimolato il collegamento con conoscenze aritmetiche e geometriche pregresse (es. rapporto tra i lati dei primi due rettangoli ottenuti, lunghezza dei lati obliqui del trapezio, ecc…)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037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volta pronti i modelli gli alunni - a coppie - compilano sul quaderno una tabella con le misure delle dimensioni e riproducono la figura dello sviluppo del solido.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037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Successivamente gli alunni cercano sul libro la figura del modello costruito ed evidenziano su di esso con colori diversi i vari elementi (spigoli, vertici, facce laterali e di base). </a:t>
            </a:r>
            <a:b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gli stessi colori evidenzieranno anche la figura dello sviluppo precedentemente disegnata sul quaderno e realizzano la legenda degli elementi.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aseline="30000" lang="it" sz="25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l’attività è stata leggermente modificata rispetto al progetto, per poter essere realizzata in DAD</a:t>
            </a:r>
            <a:endParaRPr sz="222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3200"/>
            <a:ext cx="9144000" cy="513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0" l="5937" r="3548" t="0"/>
          <a:stretch/>
        </p:blipFill>
        <p:spPr>
          <a:xfrm rot="-5400000">
            <a:off x="2386700" y="-324375"/>
            <a:ext cx="4370600" cy="64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6805650" y="750101"/>
            <a:ext cx="804575" cy="4761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CC0000"/>
                </a:solidFill>
                <a:latin typeface="Arial"/>
              </a:rPr>
              <a:t>A4</a:t>
            </a:r>
          </a:p>
        </p:txBody>
      </p:sp>
      <p:sp>
        <p:nvSpPr>
          <p:cNvPr id="77" name="Google Shape;77;p16"/>
          <p:cNvSpPr/>
          <p:nvPr/>
        </p:nvSpPr>
        <p:spPr>
          <a:xfrm>
            <a:off x="6203325" y="4488250"/>
            <a:ext cx="732600" cy="406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CC0000"/>
                </a:solidFill>
                <a:latin typeface="Arial"/>
              </a:rPr>
              <a:t>A5</a:t>
            </a:r>
          </a:p>
        </p:txBody>
      </p:sp>
      <p:sp>
        <p:nvSpPr>
          <p:cNvPr id="78" name="Google Shape;78;p16"/>
          <p:cNvSpPr/>
          <p:nvPr/>
        </p:nvSpPr>
        <p:spPr>
          <a:xfrm>
            <a:off x="5529025" y="2827500"/>
            <a:ext cx="2081199" cy="406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CC0000"/>
                </a:solidFill>
                <a:latin typeface="Arial"/>
              </a:rPr>
              <a:t>210x210</a:t>
            </a:r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86325"/>
            <a:ext cx="8520600" cy="572700"/>
          </a:xfrm>
          <a:prstGeom prst="rect">
            <a:avLst/>
          </a:prstGeom>
          <a:solidFill>
            <a:schemeClr val="lt1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Amatic SC"/>
                <a:ea typeface="Amatic SC"/>
                <a:cs typeface="Amatic SC"/>
                <a:sym typeface="Amatic SC"/>
              </a:rPr>
              <a:t>PROVE DIMENSIONALI           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11700" y="394775"/>
            <a:ext cx="816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ho orientato i formati A4 e A5  in orizzontale per ottenere una dimensione significativamente maggiore rispetto alle altre due</a:t>
            </a:r>
            <a:endParaRPr b="1" sz="2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3200"/>
            <a:ext cx="9144000" cy="51370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Amatic SC"/>
                <a:ea typeface="Amatic SC"/>
                <a:cs typeface="Amatic SC"/>
                <a:sym typeface="Amatic SC"/>
              </a:rPr>
              <a:t>ATTIVITÀ CONCLUSIVA- collegamento con </a:t>
            </a:r>
            <a:r>
              <a:rPr b="1" lang="it">
                <a:latin typeface="Amatic SC"/>
                <a:ea typeface="Amatic SC"/>
                <a:cs typeface="Amatic SC"/>
                <a:sym typeface="Amatic SC"/>
              </a:rPr>
              <a:t>ed. civica, </a:t>
            </a:r>
            <a:r>
              <a:rPr b="1" lang="it">
                <a:latin typeface="Amatic SC"/>
                <a:ea typeface="Amatic SC"/>
                <a:cs typeface="Amatic SC"/>
                <a:sym typeface="Amatic SC"/>
              </a:rPr>
              <a:t>tecnologia e arte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459025"/>
            <a:ext cx="8520600" cy="3508500"/>
          </a:xfrm>
          <a:prstGeom prst="rect">
            <a:avLst/>
          </a:prstGeom>
          <a:solidFill>
            <a:schemeClr val="lt1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Alcuni alunni (eccellenze) si recano nelle altre classi terze per insegnare ai compagni la costruzione del modello studiato.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Successivamente, a casa, tutte le classi terze costruiscono (con l’aiuto di un videotutorial “muto” di rinforzo) due modelli a testa di parallelepipedo, utilizzando fogli neri 210x210 forniti dalla docente.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scuola, con la collaborazione delle docenti di Tecnologia e Arte, viene preparata l’installazione ispirata al </a:t>
            </a:r>
            <a:r>
              <a:rPr b="1" lang="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Memoriale dell’Olocausto di Berlino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durante le ore di Ed. Civica, a cura delle docenti di lettere, i ragazzi preparano alcuni brani da esporre davanti all’installazione, come momento celebrativo della giornata della Memoria.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3200"/>
            <a:ext cx="9144000" cy="513709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Amatic SC"/>
                <a:ea typeface="Amatic SC"/>
                <a:cs typeface="Amatic SC"/>
                <a:sym typeface="Amatic SC"/>
              </a:rPr>
              <a:t>BOZZA PROGETTO INSTALLAZIONE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187" y="1116875"/>
            <a:ext cx="7151636" cy="402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3200"/>
            <a:ext cx="9144000" cy="513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4">
            <a:alphaModFix/>
          </a:blip>
          <a:srcRect b="47212" l="0" r="0" t="0"/>
          <a:stretch/>
        </p:blipFill>
        <p:spPr>
          <a:xfrm>
            <a:off x="2927037" y="1670225"/>
            <a:ext cx="3289925" cy="347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2734101" y="347650"/>
            <a:ext cx="3675800" cy="13225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CC0000"/>
                </a:solidFill>
                <a:latin typeface="Amatic SC"/>
              </a:rPr>
              <a:t>GRAZIE!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59FF9D77D02441AA3BBE336BCBEF49" ma:contentTypeVersion="7" ma:contentTypeDescription="Creare un nuovo documento." ma:contentTypeScope="" ma:versionID="72ca4c0f97d868bd7bc2f184b447ff17">
  <xsd:schema xmlns:xsd="http://www.w3.org/2001/XMLSchema" xmlns:xs="http://www.w3.org/2001/XMLSchema" xmlns:p="http://schemas.microsoft.com/office/2006/metadata/properties" xmlns:ns2="c52cadd9-2aef-428a-a67a-3d740d5496e8" targetNamespace="http://schemas.microsoft.com/office/2006/metadata/properties" ma:root="true" ma:fieldsID="597445f10536182228c3a71d980275a4" ns2:_="">
    <xsd:import namespace="c52cadd9-2aef-428a-a67a-3d740d549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cadd9-2aef-428a-a67a-3d740d549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3461F5-7492-4346-9BB5-3B415DFC8AE0}"/>
</file>

<file path=customXml/itemProps2.xml><?xml version="1.0" encoding="utf-8"?>
<ds:datastoreItem xmlns:ds="http://schemas.openxmlformats.org/officeDocument/2006/customXml" ds:itemID="{C300FCCE-6C08-48FA-B580-B5ADB2014827}"/>
</file>

<file path=customXml/itemProps3.xml><?xml version="1.0" encoding="utf-8"?>
<ds:datastoreItem xmlns:ds="http://schemas.openxmlformats.org/officeDocument/2006/customXml" ds:itemID="{BE0C5245-A21F-4CBF-883F-50E7A504587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0x0101005759FF9D77D02441AA3BBE336BCBEF49</vt:lpwstr>
  </property>
</Properties>
</file>