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81" r:id="rId3"/>
    <p:sldId id="284" r:id="rId4"/>
    <p:sldId id="286" r:id="rId5"/>
    <p:sldId id="333" r:id="rId6"/>
    <p:sldId id="334" r:id="rId7"/>
    <p:sldId id="335" r:id="rId8"/>
    <p:sldId id="272" r:id="rId9"/>
    <p:sldId id="336" r:id="rId10"/>
    <p:sldId id="337" r:id="rId11"/>
    <p:sldId id="338" r:id="rId12"/>
    <p:sldId id="339" r:id="rId13"/>
    <p:sldId id="319" r:id="rId14"/>
    <p:sldId id="288" r:id="rId15"/>
    <p:sldId id="340" r:id="rId16"/>
    <p:sldId id="341" r:id="rId17"/>
    <p:sldId id="342" r:id="rId18"/>
    <p:sldId id="343" r:id="rId19"/>
    <p:sldId id="344" r:id="rId20"/>
    <p:sldId id="345" r:id="rId21"/>
    <p:sldId id="346" r:id="rId22"/>
    <p:sldId id="347" r:id="rId23"/>
  </p:sldIdLst>
  <p:sldSz cx="9144000" cy="6858000" type="screen4x3"/>
  <p:notesSz cx="6858000" cy="9144000"/>
  <p:custShowLst>
    <p:custShow name="Presentazione personalizzata 1" id="0">
      <p:sldLst>
        <p:sld r:id="rId9"/>
      </p:sldLst>
    </p:custShow>
    <p:custShow name="Presentazione personalizzata 2" id="1">
      <p:sldLst>
        <p:sld r:id="rId2"/>
        <p:sld r:id="rId2"/>
        <p:sld r:id="rId2"/>
        <p:sld r:id="rId2"/>
        <p:sld r:id="rId2"/>
        <p:sld r:id="rId2"/>
      </p:sldLst>
    </p:custShow>
  </p:custShow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00000"/>
    <a:srgbClr val="FFCC99"/>
    <a:srgbClr val="5D9594"/>
    <a:srgbClr val="ECEADC"/>
    <a:srgbClr val="F4F3EC"/>
    <a:srgbClr val="E5E2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41" autoAdjust="0"/>
    <p:restoredTop sz="94660"/>
  </p:normalViewPr>
  <p:slideViewPr>
    <p:cSldViewPr>
      <p:cViewPr varScale="1">
        <p:scale>
          <a:sx n="90" d="100"/>
          <a:sy n="90" d="100"/>
        </p:scale>
        <p:origin x="10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notesViewPr>
    <p:cSldViewPr>
      <p:cViewPr varScale="1">
        <p:scale>
          <a:sx n="58" d="100"/>
          <a:sy n="58" d="100"/>
        </p:scale>
        <p:origin x="-217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8F1A2F3-8771-4D4A-A489-BFDFE591FD0A}" type="datetimeFigureOut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E974CC3-D477-499B-9B3F-F9E9590A0B8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45660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E03F6-8B73-405C-B7A6-05666A5666F0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6230C-B011-4F4D-AA55-22A2CAD6DDB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9710F-9350-4F0C-B823-6AB2FCB164AE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FF329-4237-4A63-9580-A900B89856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39393-EB16-43AF-A215-638E1F94AD4E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6F03C-7316-4DF8-8B1F-6467F3707F4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F6A4B-79AA-4359-A90C-E8F663231C02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400F0-AD73-428A-ABBB-6F48F819FF5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7EEC7-8470-4917-A010-3AD258191D58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8462-0A8A-48F0-B2B4-4977B2EF90B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57F7F-8AE1-487D-A545-E260529D8708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D6F3-0B9C-4C16-AB09-EB22E940D21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45226-138D-4D2A-BD43-C9791EE09A1F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9407B-2D6C-4B33-AAE3-25A2A955284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F574D-214F-43F5-8DFC-D4B0D640CA05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2B7E6-DE6E-451B-8ACC-057B2C70FBE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7A572-B4FF-4F81-BF4F-80F3739FDBC5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54310-F4B8-403A-80F7-7C4776754E5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42BDB-4DD8-4CB6-9BED-5C0FB5E4E0CA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9562B-5F4A-4BAE-99F8-F3FADCB6321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97E22-F1D8-4F4A-B851-655FDDA9CE31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1CAF-5CD8-40C1-98ED-69D9FC4115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9821F5-44B6-4F41-984A-0B4E64E2DBBA}" type="datetime1">
              <a:rPr lang="it-IT"/>
              <a:pPr>
                <a:defRPr/>
              </a:pPr>
              <a:t>17/01/18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F0EEE6-2B2C-4000-A08A-3E675AD1389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"/>
          <p:cNvSpPr txBox="1">
            <a:spLocks noChangeArrowheads="1"/>
          </p:cNvSpPr>
          <p:nvPr/>
        </p:nvSpPr>
        <p:spPr bwMode="auto">
          <a:xfrm>
            <a:off x="36512" y="3212976"/>
            <a:ext cx="914400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4000" b="1" dirty="0" smtClean="0">
                <a:solidFill>
                  <a:srgbClr val="A40000"/>
                </a:solidFill>
              </a:rPr>
              <a:t>L’APPRENDISTATO</a:t>
            </a:r>
          </a:p>
          <a:p>
            <a:pPr algn="ctr" eaLnBrk="0" hangingPunct="0"/>
            <a:r>
              <a:rPr lang="it-IT" sz="4000" b="1" dirty="0" smtClean="0">
                <a:solidFill>
                  <a:srgbClr val="A40000"/>
                </a:solidFill>
              </a:rPr>
              <a:t>E LA SOMMINISTRAZIONE</a:t>
            </a:r>
          </a:p>
          <a:p>
            <a:pPr algn="ctr" eaLnBrk="0" hangingPunct="0"/>
            <a:r>
              <a:rPr lang="it-IT" sz="4000" b="1" dirty="0" smtClean="0">
                <a:solidFill>
                  <a:srgbClr val="A40000"/>
                </a:solidFill>
              </a:rPr>
              <a:t>DI LAVORO</a:t>
            </a:r>
            <a:endParaRPr lang="it-IT" sz="4000" b="1" dirty="0">
              <a:solidFill>
                <a:srgbClr val="A40000"/>
              </a:solidFill>
            </a:endParaRPr>
          </a:p>
        </p:txBody>
      </p:sp>
      <p:sp>
        <p:nvSpPr>
          <p:cNvPr id="14339" name="Rectangle 2"/>
          <p:cNvSpPr txBox="1">
            <a:spLocks noChangeArrowheads="1"/>
          </p:cNvSpPr>
          <p:nvPr/>
        </p:nvSpPr>
        <p:spPr bwMode="auto">
          <a:xfrm>
            <a:off x="0" y="1986483"/>
            <a:ext cx="91440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dirty="0" smtClean="0"/>
              <a:t>Maria Chiara D’Orsi</a:t>
            </a:r>
            <a:endParaRPr lang="it-IT" sz="2400" dirty="0"/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  <p:pic>
        <p:nvPicPr>
          <p:cNvPr id="14341" name="Immagine 6" descr="LOGOParamond.BMP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76456" y="6206756"/>
            <a:ext cx="2984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608"/>
            <a:ext cx="3277066" cy="148244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 txBox="1">
            <a:spLocks noChangeArrowheads="1"/>
          </p:cNvSpPr>
          <p:nvPr/>
        </p:nvSpPr>
        <p:spPr bwMode="auto">
          <a:xfrm>
            <a:off x="264187" y="115888"/>
            <a:ext cx="8424863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4000" b="1" i="1" u="sng" dirty="0">
                <a:solidFill>
                  <a:srgbClr val="C00000"/>
                </a:solidFill>
              </a:rPr>
              <a:t>Il contratto di apprendistato</a:t>
            </a: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499443" y="3721457"/>
            <a:ext cx="7960989" cy="201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800" dirty="0" smtClean="0"/>
              <a:t>il </a:t>
            </a:r>
            <a:r>
              <a:rPr lang="it-IT" sz="2800" dirty="0">
                <a:solidFill>
                  <a:srgbClr val="C00000"/>
                </a:solidFill>
              </a:rPr>
              <a:t>datore di lavoro</a:t>
            </a:r>
            <a:r>
              <a:rPr lang="it-IT" sz="2800" dirty="0"/>
              <a:t> si impegna a impartire </a:t>
            </a:r>
            <a:r>
              <a:rPr lang="it-IT" sz="2800" dirty="0" smtClean="0"/>
              <a:t>all’apprendista </a:t>
            </a:r>
            <a:r>
              <a:rPr lang="it-IT" sz="2800" dirty="0">
                <a:solidFill>
                  <a:srgbClr val="C00000"/>
                </a:solidFill>
              </a:rPr>
              <a:t>l’insegnamento</a:t>
            </a:r>
            <a:r>
              <a:rPr lang="it-IT" sz="2800" dirty="0"/>
              <a:t> necessario per conseguire specifiche </a:t>
            </a:r>
            <a:r>
              <a:rPr lang="it-IT" sz="2800" dirty="0">
                <a:solidFill>
                  <a:srgbClr val="C00000"/>
                </a:solidFill>
              </a:rPr>
              <a:t>capacità tecniche e </a:t>
            </a:r>
            <a:r>
              <a:rPr lang="it-IT" sz="2800" dirty="0" smtClean="0">
                <a:solidFill>
                  <a:srgbClr val="C00000"/>
                </a:solidFill>
              </a:rPr>
              <a:t>professionali</a:t>
            </a:r>
            <a:endParaRPr lang="it-IT" sz="28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67544" y="1949931"/>
            <a:ext cx="8280920" cy="830997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È un contratto di lavoro che ha la funzione di favorire la formazione professionale e l’occupazione dei giovani</a:t>
            </a:r>
            <a:endParaRPr lang="it-IT" sz="24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 txBox="1">
            <a:spLocks noChangeArrowheads="1"/>
          </p:cNvSpPr>
          <p:nvPr/>
        </p:nvSpPr>
        <p:spPr bwMode="auto">
          <a:xfrm>
            <a:off x="395536" y="0"/>
            <a:ext cx="8351589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 smtClean="0">
                <a:solidFill>
                  <a:srgbClr val="C00000"/>
                </a:solidFill>
              </a:rPr>
              <a:t>Percorso formativo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95536" y="1076543"/>
            <a:ext cx="8351589" cy="1200329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chemeClr val="tx1"/>
                </a:solidFill>
                <a:latin typeface="Arial" charset="0"/>
                <a:cs typeface="Arial" charset="0"/>
              </a:rPr>
              <a:t>Il contratto di apprendistato </a:t>
            </a:r>
            <a:r>
              <a:rPr lang="it-IT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prevede </a:t>
            </a:r>
            <a:r>
              <a:rPr lang="it-IT" sz="2400" b="1" dirty="0">
                <a:solidFill>
                  <a:schemeClr val="tx1"/>
                </a:solidFill>
                <a:latin typeface="Arial" charset="0"/>
                <a:cs typeface="Arial" charset="0"/>
              </a:rPr>
              <a:t>un percorso obbligatorio di formazione a favore del lavoratore e a carico del datore di </a:t>
            </a:r>
            <a:r>
              <a:rPr lang="it-IT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lavoro</a:t>
            </a: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395536" y="2564904"/>
            <a:ext cx="8351589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it-IT" sz="2800" dirty="0" smtClean="0"/>
              <a:t>La formazione </a:t>
            </a:r>
            <a:r>
              <a:rPr lang="it-IT" sz="2800" dirty="0"/>
              <a:t>professionale si deve svolgere attraverso</a:t>
            </a:r>
            <a:r>
              <a:rPr lang="it-IT" sz="2800" dirty="0" smtClean="0"/>
              <a:t>: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>
                <a:solidFill>
                  <a:srgbClr val="C00000"/>
                </a:solidFill>
              </a:rPr>
              <a:t>a</a:t>
            </a:r>
            <a:r>
              <a:rPr lang="it-IT" sz="2800" dirty="0" smtClean="0">
                <a:solidFill>
                  <a:srgbClr val="C00000"/>
                </a:solidFill>
              </a:rPr>
              <a:t>ddestramento pratico/operativo</a:t>
            </a:r>
            <a:r>
              <a:rPr lang="it-IT" sz="2800" dirty="0" smtClean="0"/>
              <a:t>, che </a:t>
            </a:r>
            <a:r>
              <a:rPr lang="it-IT" sz="2800" dirty="0"/>
              <a:t>si compie all’interno della stessa </a:t>
            </a:r>
            <a:r>
              <a:rPr lang="it-IT" sz="2800" dirty="0" smtClean="0"/>
              <a:t>azienda</a:t>
            </a:r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it-IT" sz="2800" dirty="0">
                <a:solidFill>
                  <a:srgbClr val="C00000"/>
                </a:solidFill>
              </a:rPr>
              <a:t>i</a:t>
            </a:r>
            <a:r>
              <a:rPr lang="it-IT" sz="2800" dirty="0" smtClean="0">
                <a:solidFill>
                  <a:srgbClr val="C00000"/>
                </a:solidFill>
              </a:rPr>
              <a:t>nsegnamento </a:t>
            </a:r>
            <a:r>
              <a:rPr lang="it-IT" sz="2800" dirty="0">
                <a:solidFill>
                  <a:srgbClr val="C00000"/>
                </a:solidFill>
              </a:rPr>
              <a:t>complementare o teorico</a:t>
            </a:r>
            <a:r>
              <a:rPr lang="it-IT" sz="2800" dirty="0" smtClean="0"/>
              <a:t>, realizzato </a:t>
            </a:r>
            <a:r>
              <a:rPr lang="it-IT" sz="2800" dirty="0"/>
              <a:t>attraverso la partecipazione obbligatoria degli apprendisti </a:t>
            </a:r>
            <a:r>
              <a:rPr lang="it-IT" sz="2800" dirty="0" smtClean="0"/>
              <a:t>ai corsi </a:t>
            </a:r>
            <a:r>
              <a:rPr lang="it-IT" sz="2800" dirty="0"/>
              <a:t>di </a:t>
            </a:r>
            <a:r>
              <a:rPr lang="it-IT" sz="2800" dirty="0" smtClean="0"/>
              <a:t>formazione</a:t>
            </a:r>
            <a:endParaRPr lang="it-IT" sz="28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288032" y="44624"/>
            <a:ext cx="7416824" cy="1123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>
                <a:solidFill>
                  <a:srgbClr val="C00000"/>
                </a:solidFill>
              </a:rPr>
              <a:t>Tipi di </a:t>
            </a:r>
            <a:r>
              <a:rPr lang="it-IT" sz="3200" b="1" dirty="0" smtClean="0">
                <a:solidFill>
                  <a:srgbClr val="C00000"/>
                </a:solidFill>
              </a:rPr>
              <a:t>apprendistato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287784" y="1816092"/>
            <a:ext cx="741707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>
                <a:solidFill>
                  <a:srgbClr val="C00000"/>
                </a:solidFill>
              </a:rPr>
              <a:t>A</a:t>
            </a:r>
            <a:r>
              <a:rPr lang="it-IT" sz="2800" dirty="0" smtClean="0">
                <a:solidFill>
                  <a:srgbClr val="C00000"/>
                </a:solidFill>
              </a:rPr>
              <a:t>pprendistato qualificante</a:t>
            </a:r>
            <a:r>
              <a:rPr lang="it-IT" sz="2800" dirty="0" smtClean="0"/>
              <a:t>,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it-IT" sz="2800" dirty="0" smtClean="0"/>
              <a:t>finalizzato al conseguimento </a:t>
            </a:r>
            <a:r>
              <a:rPr lang="it-IT" sz="2800" dirty="0"/>
              <a:t>della </a:t>
            </a:r>
            <a:r>
              <a:rPr lang="it-IT" sz="2800" dirty="0" smtClean="0"/>
              <a:t>qualifica e del diploma</a:t>
            </a:r>
          </a:p>
          <a:p>
            <a:pPr algn="just" eaLnBrk="0" hangingPunct="0">
              <a:spcBef>
                <a:spcPct val="20000"/>
              </a:spcBef>
              <a:buClr>
                <a:schemeClr val="tx1"/>
              </a:buClr>
            </a:pPr>
            <a:endParaRPr lang="it-IT" sz="2800" dirty="0" smtClean="0"/>
          </a:p>
          <a:p>
            <a:pPr marL="342900" indent="-342900" algn="just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 smtClean="0">
                <a:solidFill>
                  <a:srgbClr val="C00000"/>
                </a:solidFill>
              </a:rPr>
              <a:t>Apprendistato professionalizzante</a:t>
            </a:r>
            <a:r>
              <a:rPr lang="it-IT" sz="2800" dirty="0" smtClean="0"/>
              <a:t>,</a:t>
            </a:r>
          </a:p>
          <a:p>
            <a:pPr algn="just" eaLnBrk="0" hangingPunct="0">
              <a:spcBef>
                <a:spcPct val="20000"/>
              </a:spcBef>
              <a:buClr>
                <a:schemeClr val="tx1"/>
              </a:buClr>
            </a:pPr>
            <a:r>
              <a:rPr lang="it-IT" sz="2800" dirty="0" smtClean="0"/>
              <a:t>o </a:t>
            </a:r>
            <a:r>
              <a:rPr lang="it-IT" sz="2800" dirty="0"/>
              <a:t>contratto di </a:t>
            </a:r>
            <a:r>
              <a:rPr lang="it-IT" sz="2800" dirty="0" smtClean="0"/>
              <a:t>mestiere</a:t>
            </a:r>
          </a:p>
          <a:p>
            <a:pPr algn="just" eaLnBrk="0" hangingPunct="0">
              <a:spcBef>
                <a:spcPct val="20000"/>
              </a:spcBef>
              <a:buClr>
                <a:schemeClr val="tx1"/>
              </a:buClr>
            </a:pPr>
            <a:endParaRPr lang="it-IT" sz="2800" dirty="0"/>
          </a:p>
          <a:p>
            <a:pPr marL="342900" indent="-342900" algn="just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>
                <a:solidFill>
                  <a:srgbClr val="C00000"/>
                </a:solidFill>
              </a:rPr>
              <a:t>A</a:t>
            </a:r>
            <a:r>
              <a:rPr lang="it-IT" sz="2800" dirty="0" smtClean="0">
                <a:solidFill>
                  <a:srgbClr val="C00000"/>
                </a:solidFill>
              </a:rPr>
              <a:t>pprendistato </a:t>
            </a:r>
            <a:r>
              <a:rPr lang="it-IT" sz="2800" dirty="0">
                <a:solidFill>
                  <a:srgbClr val="C00000"/>
                </a:solidFill>
              </a:rPr>
              <a:t>di alta formazione e ricerca</a:t>
            </a:r>
            <a:r>
              <a:rPr lang="it-IT" sz="2800" dirty="0"/>
              <a:t>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179512" y="1348"/>
            <a:ext cx="8424936" cy="119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u="sng" dirty="0" smtClean="0">
                <a:solidFill>
                  <a:srgbClr val="C00000"/>
                </a:solidFill>
              </a:rPr>
              <a:t>L’apprendistato qualificante</a:t>
            </a:r>
            <a:endParaRPr lang="it-IT" sz="3200" u="sng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179512" y="1268760"/>
            <a:ext cx="8424936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È </a:t>
            </a:r>
            <a:r>
              <a:rPr lang="it-IT" sz="2400" dirty="0"/>
              <a:t>rivolto a soggetti di età compresa </a:t>
            </a:r>
            <a:r>
              <a:rPr lang="it-IT" sz="2400" dirty="0">
                <a:solidFill>
                  <a:srgbClr val="C00000"/>
                </a:solidFill>
              </a:rPr>
              <a:t>tra i 15 e i 25 </a:t>
            </a:r>
            <a:r>
              <a:rPr lang="it-IT" sz="2400" dirty="0" smtClean="0">
                <a:solidFill>
                  <a:srgbClr val="C00000"/>
                </a:solidFill>
              </a:rPr>
              <a:t>anni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>
              <a:solidFill>
                <a:srgbClr val="C00000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Ha durata variabile (ma </a:t>
            </a:r>
            <a:r>
              <a:rPr lang="it-IT" sz="2400" dirty="0"/>
              <a:t>non superiore ai </a:t>
            </a:r>
            <a:r>
              <a:rPr lang="it-IT" sz="2400" dirty="0" smtClean="0"/>
              <a:t>3/4 anni)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Può essere seguito da un </a:t>
            </a:r>
            <a:r>
              <a:rPr lang="it-IT" sz="2400" dirty="0"/>
              <a:t>contratto </a:t>
            </a:r>
            <a:r>
              <a:rPr lang="it-IT" sz="2400" dirty="0" smtClean="0"/>
              <a:t>di </a:t>
            </a:r>
            <a:r>
              <a:rPr lang="it-IT" sz="2400" dirty="0"/>
              <a:t>apprendistato </a:t>
            </a:r>
            <a:r>
              <a:rPr lang="it-IT" sz="2400" dirty="0" smtClean="0"/>
              <a:t>professionalizzante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Con la </a:t>
            </a:r>
            <a:r>
              <a:rPr lang="it-IT" sz="2400" dirty="0"/>
              <a:t>legge n° 78/2014 (</a:t>
            </a:r>
            <a:r>
              <a:rPr lang="it-IT" sz="2400" i="1" dirty="0" err="1"/>
              <a:t>jobs</a:t>
            </a:r>
            <a:r>
              <a:rPr lang="it-IT" sz="2400" i="1" dirty="0"/>
              <a:t> </a:t>
            </a:r>
            <a:r>
              <a:rPr lang="it-IT" sz="2400" i="1" dirty="0" err="1"/>
              <a:t>act</a:t>
            </a:r>
            <a:r>
              <a:rPr lang="it-IT" sz="2400" dirty="0"/>
              <a:t>), </a:t>
            </a:r>
            <a:r>
              <a:rPr lang="it-IT" sz="2400" dirty="0" smtClean="0"/>
              <a:t>fatta </a:t>
            </a:r>
            <a:r>
              <a:rPr lang="it-IT" sz="2400" dirty="0"/>
              <a:t>salva l’autonomia  della contrattazione collettiva</a:t>
            </a:r>
            <a:r>
              <a:rPr lang="it-IT" sz="2400" dirty="0" smtClean="0"/>
              <a:t>, è riconosciuta </a:t>
            </a:r>
            <a:r>
              <a:rPr lang="it-IT" sz="2400" dirty="0"/>
              <a:t>al lavoratore una retribuzione che tenga conto delle ore di lavoro </a:t>
            </a:r>
            <a:r>
              <a:rPr lang="it-IT" sz="2400" dirty="0" smtClean="0"/>
              <a:t>prestate </a:t>
            </a:r>
            <a:r>
              <a:rPr lang="it-IT" sz="2400" dirty="0"/>
              <a:t>e delle ore di formazione almeno nella misura del 35% del monte ore </a:t>
            </a:r>
            <a:r>
              <a:rPr lang="it-IT" sz="2400" dirty="0" smtClean="0"/>
              <a:t>complessivo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In caso di </a:t>
            </a:r>
            <a:r>
              <a:rPr lang="it-IT" sz="2400" dirty="0"/>
              <a:t>attività </a:t>
            </a:r>
            <a:r>
              <a:rPr lang="it-IT" sz="2400" dirty="0" smtClean="0"/>
              <a:t>stagionali può </a:t>
            </a:r>
            <a:r>
              <a:rPr lang="it-IT" sz="2400" dirty="0"/>
              <a:t>rientrare nei programmi di alternanza </a:t>
            </a:r>
            <a:r>
              <a:rPr lang="it-IT" sz="2400" dirty="0" smtClean="0"/>
              <a:t>scuola-lavoro</a:t>
            </a:r>
          </a:p>
        </p:txBody>
      </p:sp>
    </p:spTree>
    <p:extLst>
      <p:ext uri="{BB962C8B-B14F-4D97-AF65-F5344CB8AC3E}">
        <p14:creationId xmlns:p14="http://schemas.microsoft.com/office/powerpoint/2010/main" val="95260706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11188" y="1125538"/>
            <a:ext cx="73453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it-IT" dirty="0"/>
          </a:p>
        </p:txBody>
      </p:sp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179512" y="1348"/>
            <a:ext cx="8640960" cy="119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u="sng" dirty="0" smtClean="0">
                <a:solidFill>
                  <a:srgbClr val="C00000"/>
                </a:solidFill>
              </a:rPr>
              <a:t>L’apprendistato professionalizzante</a:t>
            </a:r>
            <a:endParaRPr lang="it-IT" sz="3200" u="sng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179512" y="1340768"/>
            <a:ext cx="864096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È </a:t>
            </a:r>
            <a:r>
              <a:rPr lang="it-IT" sz="2400" dirty="0"/>
              <a:t>rivolto a soggetti di età compresa </a:t>
            </a:r>
            <a:r>
              <a:rPr lang="it-IT" sz="2400" dirty="0">
                <a:solidFill>
                  <a:srgbClr val="C00000"/>
                </a:solidFill>
              </a:rPr>
              <a:t>tra i </a:t>
            </a:r>
            <a:r>
              <a:rPr lang="it-IT" sz="2400" dirty="0" smtClean="0">
                <a:solidFill>
                  <a:srgbClr val="C00000"/>
                </a:solidFill>
              </a:rPr>
              <a:t>18 </a:t>
            </a:r>
            <a:r>
              <a:rPr lang="it-IT" sz="2400" dirty="0">
                <a:solidFill>
                  <a:srgbClr val="C00000"/>
                </a:solidFill>
              </a:rPr>
              <a:t>e i </a:t>
            </a:r>
            <a:r>
              <a:rPr lang="it-IT" sz="2400" dirty="0" smtClean="0">
                <a:solidFill>
                  <a:srgbClr val="C00000"/>
                </a:solidFill>
              </a:rPr>
              <a:t>29 anni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>
              <a:solidFill>
                <a:srgbClr val="C00000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Ha una durata massima di 3/5 anni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È finalizzato </a:t>
            </a:r>
            <a:r>
              <a:rPr lang="it-IT" sz="2400" dirty="0"/>
              <a:t>al conseguimento di una </a:t>
            </a:r>
            <a:r>
              <a:rPr lang="it-IT" sz="2400" dirty="0">
                <a:solidFill>
                  <a:srgbClr val="C00000"/>
                </a:solidFill>
              </a:rPr>
              <a:t>qualificazione contrattuale</a:t>
            </a:r>
            <a:r>
              <a:rPr lang="it-IT" sz="2400" dirty="0"/>
              <a:t>, cioè </a:t>
            </a:r>
            <a:r>
              <a:rPr lang="it-IT" sz="2400" dirty="0" smtClean="0"/>
              <a:t>una </a:t>
            </a:r>
            <a:r>
              <a:rPr lang="it-IT" sz="2400" dirty="0"/>
              <a:t>qualifica riconosciuta dai Contratti collettivi nazionali di lavoro (</a:t>
            </a:r>
            <a:r>
              <a:rPr lang="it-IT" sz="2400" dirty="0" err="1"/>
              <a:t>Ccnl</a:t>
            </a:r>
            <a:r>
              <a:rPr lang="it-IT" sz="2400" dirty="0" smtClean="0"/>
              <a:t>)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In base alla </a:t>
            </a:r>
            <a:r>
              <a:rPr lang="it-IT" sz="2400" dirty="0"/>
              <a:t>legge n° 78/2014 (</a:t>
            </a:r>
            <a:r>
              <a:rPr lang="it-IT" sz="2400" i="1" dirty="0" err="1"/>
              <a:t>jobs</a:t>
            </a:r>
            <a:r>
              <a:rPr lang="it-IT" sz="2400" i="1" dirty="0"/>
              <a:t> </a:t>
            </a:r>
            <a:r>
              <a:rPr lang="it-IT" sz="2400" i="1" dirty="0" err="1"/>
              <a:t>act</a:t>
            </a:r>
            <a:r>
              <a:rPr lang="it-IT" sz="2400" dirty="0"/>
              <a:t>) la regione deve comunicare al datore di lavoro entro 45 giorni dall’assunzione sede e calendario dei corsi per la </a:t>
            </a:r>
            <a:r>
              <a:rPr lang="it-IT" sz="2400" dirty="0">
                <a:solidFill>
                  <a:srgbClr val="C00000"/>
                </a:solidFill>
              </a:rPr>
              <a:t>formazione di </a:t>
            </a:r>
            <a:r>
              <a:rPr lang="it-IT" sz="2400" dirty="0" smtClean="0">
                <a:solidFill>
                  <a:srgbClr val="C00000"/>
                </a:solidFill>
              </a:rPr>
              <a:t>base</a:t>
            </a:r>
          </a:p>
        </p:txBody>
      </p:sp>
    </p:spTree>
    <p:extLst>
      <p:ext uri="{BB962C8B-B14F-4D97-AF65-F5344CB8AC3E}">
        <p14:creationId xmlns:p14="http://schemas.microsoft.com/office/powerpoint/2010/main" val="380025272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179512" y="1348"/>
            <a:ext cx="8640960" cy="119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u="sng" dirty="0" smtClean="0">
                <a:solidFill>
                  <a:srgbClr val="C00000"/>
                </a:solidFill>
              </a:rPr>
              <a:t>L’apprendistato di alta formazione e ricerca</a:t>
            </a:r>
            <a:endParaRPr lang="it-IT" sz="3200" u="sng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179512" y="1484784"/>
            <a:ext cx="864096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È </a:t>
            </a:r>
            <a:r>
              <a:rPr lang="it-IT" sz="2400" dirty="0"/>
              <a:t>rivolto a soggetti di età compresa </a:t>
            </a:r>
            <a:r>
              <a:rPr lang="it-IT" sz="2400" dirty="0">
                <a:solidFill>
                  <a:srgbClr val="C00000"/>
                </a:solidFill>
              </a:rPr>
              <a:t>tra i </a:t>
            </a:r>
            <a:r>
              <a:rPr lang="it-IT" sz="2400" dirty="0" smtClean="0">
                <a:solidFill>
                  <a:srgbClr val="C00000"/>
                </a:solidFill>
              </a:rPr>
              <a:t>18 </a:t>
            </a:r>
            <a:r>
              <a:rPr lang="it-IT" sz="2400" dirty="0">
                <a:solidFill>
                  <a:srgbClr val="C00000"/>
                </a:solidFill>
              </a:rPr>
              <a:t>e i </a:t>
            </a:r>
            <a:r>
              <a:rPr lang="it-IT" sz="2400" dirty="0" smtClean="0">
                <a:solidFill>
                  <a:srgbClr val="C00000"/>
                </a:solidFill>
              </a:rPr>
              <a:t>29 anni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>
              <a:solidFill>
                <a:srgbClr val="C00000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Ha una durata massima di 3/5 anni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È finalizzato </a:t>
            </a:r>
            <a:r>
              <a:rPr lang="it-IT" sz="2400" dirty="0"/>
              <a:t>al conseguimento di </a:t>
            </a:r>
            <a:r>
              <a:rPr lang="it-IT" sz="2400" dirty="0" smtClean="0"/>
              <a:t>un </a:t>
            </a:r>
            <a:r>
              <a:rPr lang="it-IT" sz="2400" dirty="0">
                <a:solidFill>
                  <a:srgbClr val="C00000"/>
                </a:solidFill>
              </a:rPr>
              <a:t>titolo di studio universitario o di alta </a:t>
            </a:r>
            <a:r>
              <a:rPr lang="it-IT" sz="2400" dirty="0" smtClean="0">
                <a:solidFill>
                  <a:srgbClr val="C00000"/>
                </a:solidFill>
              </a:rPr>
              <a:t>formazione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/>
              <a:t>La regolamentazione dei profili spetta alle regioni e, in assenza, alla convenzione tra singolo datore di lavoro o loro associazioni e Università, scuole, enti di formazione</a:t>
            </a:r>
            <a:endParaRPr lang="it-IT" sz="24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3621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 txBox="1">
            <a:spLocks noChangeArrowheads="1"/>
          </p:cNvSpPr>
          <p:nvPr/>
        </p:nvSpPr>
        <p:spPr bwMode="auto">
          <a:xfrm>
            <a:off x="251520" y="331912"/>
            <a:ext cx="8460432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>
                <a:solidFill>
                  <a:srgbClr val="C00000"/>
                </a:solidFill>
              </a:rPr>
              <a:t>Ambito di </a:t>
            </a:r>
            <a:r>
              <a:rPr lang="it-IT" sz="3200" b="1" dirty="0" smtClean="0">
                <a:solidFill>
                  <a:srgbClr val="C00000"/>
                </a:solidFill>
              </a:rPr>
              <a:t>applicazione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12" name="Rectangle 3"/>
          <p:cNvSpPr>
            <a:spLocks/>
          </p:cNvSpPr>
          <p:nvPr/>
        </p:nvSpPr>
        <p:spPr bwMode="auto">
          <a:xfrm>
            <a:off x="251520" y="3501008"/>
            <a:ext cx="806489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800" dirty="0" smtClean="0"/>
              <a:t>È prevista la </a:t>
            </a:r>
            <a:r>
              <a:rPr lang="it-IT" sz="2800" dirty="0"/>
              <a:t>possibilità di assumere con </a:t>
            </a:r>
            <a:r>
              <a:rPr lang="it-IT" sz="2800" dirty="0" smtClean="0"/>
              <a:t>questo tipo di </a:t>
            </a:r>
            <a:r>
              <a:rPr lang="it-IT" sz="2800" dirty="0"/>
              <a:t>contratto anche i lavoratori in </a:t>
            </a:r>
            <a:r>
              <a:rPr lang="it-IT" sz="2800" dirty="0" smtClean="0"/>
              <a:t>mobilità</a:t>
            </a:r>
            <a:endParaRPr lang="it-IT" sz="28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396379" y="1773362"/>
            <a:ext cx="7920037" cy="830997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chemeClr val="tx1"/>
                </a:solidFill>
                <a:latin typeface="Arial" charset="0"/>
                <a:cs typeface="Arial" charset="0"/>
              </a:rPr>
              <a:t>I contratti di apprendistato possono essere conclusi in tutti i settori di attività, privati o pubblici.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11188" y="1125538"/>
            <a:ext cx="73453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it-IT" dirty="0"/>
          </a:p>
        </p:txBody>
      </p:sp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179512" y="145364"/>
            <a:ext cx="8712968" cy="119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>
                <a:solidFill>
                  <a:srgbClr val="C00000"/>
                </a:solidFill>
              </a:rPr>
              <a:t>Requisiti del </a:t>
            </a:r>
            <a:r>
              <a:rPr lang="it-IT" sz="3200" b="1" dirty="0" smtClean="0">
                <a:solidFill>
                  <a:srgbClr val="C00000"/>
                </a:solidFill>
              </a:rPr>
              <a:t>contratto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179512" y="1484784"/>
            <a:ext cx="871296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Non </a:t>
            </a:r>
            <a:r>
              <a:rPr lang="it-IT" sz="2400" dirty="0"/>
              <a:t>può avere </a:t>
            </a:r>
            <a:r>
              <a:rPr lang="it-IT" sz="2400" dirty="0" smtClean="0"/>
              <a:t>durata </a:t>
            </a:r>
            <a:r>
              <a:rPr lang="it-IT" sz="2400" dirty="0"/>
              <a:t>inferiore a </a:t>
            </a:r>
            <a:r>
              <a:rPr lang="it-IT" sz="2400" dirty="0">
                <a:solidFill>
                  <a:srgbClr val="C00000"/>
                </a:solidFill>
              </a:rPr>
              <a:t>6 </a:t>
            </a:r>
            <a:r>
              <a:rPr lang="it-IT" sz="2400" dirty="0" smtClean="0">
                <a:solidFill>
                  <a:srgbClr val="C00000"/>
                </a:solidFill>
              </a:rPr>
              <a:t>mesi</a:t>
            </a:r>
            <a:r>
              <a:rPr lang="it-IT" sz="2400" dirty="0" smtClean="0"/>
              <a:t> (tranne nel caso delle attività stagionali)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È stipulato </a:t>
            </a:r>
            <a:r>
              <a:rPr lang="it-IT" sz="2400" dirty="0"/>
              <a:t>con </a:t>
            </a:r>
            <a:r>
              <a:rPr lang="it-IT" sz="2400" dirty="0">
                <a:solidFill>
                  <a:srgbClr val="C00000"/>
                </a:solidFill>
              </a:rPr>
              <a:t>atto </a:t>
            </a:r>
            <a:r>
              <a:rPr lang="it-IT" sz="2400" dirty="0" smtClean="0">
                <a:solidFill>
                  <a:srgbClr val="C00000"/>
                </a:solidFill>
              </a:rPr>
              <a:t>scritto</a:t>
            </a:r>
            <a:r>
              <a:rPr lang="it-IT" sz="2400" dirty="0" smtClean="0"/>
              <a:t> e </a:t>
            </a:r>
            <a:r>
              <a:rPr lang="it-IT" sz="2400" dirty="0"/>
              <a:t>deve </a:t>
            </a:r>
            <a:r>
              <a:rPr lang="it-IT" sz="2400" dirty="0" smtClean="0"/>
              <a:t>contenere: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900" dirty="0" smtClean="0"/>
          </a:p>
          <a:p>
            <a:pPr marL="800100" lvl="1" indent="-342900" eaLnBrk="0" hangingPunct="0">
              <a:spcBef>
                <a:spcPct val="20000"/>
              </a:spcBef>
              <a:buClr>
                <a:schemeClr val="tx1"/>
              </a:buClr>
              <a:buFont typeface="Arial"/>
              <a:buChar char="•"/>
            </a:pPr>
            <a:r>
              <a:rPr lang="it-IT" sz="2400" dirty="0" smtClean="0"/>
              <a:t>la </a:t>
            </a:r>
            <a:r>
              <a:rPr lang="it-IT" sz="2400" dirty="0">
                <a:solidFill>
                  <a:srgbClr val="C00000"/>
                </a:solidFill>
              </a:rPr>
              <a:t>prestazione lavorativa</a:t>
            </a:r>
            <a:r>
              <a:rPr lang="it-IT" sz="2400" dirty="0"/>
              <a:t> e il </a:t>
            </a:r>
            <a:r>
              <a:rPr lang="it-IT" sz="2400" dirty="0">
                <a:solidFill>
                  <a:srgbClr val="C00000"/>
                </a:solidFill>
              </a:rPr>
              <a:t>piano formativo</a:t>
            </a:r>
            <a:r>
              <a:rPr lang="it-IT" sz="2400" dirty="0"/>
              <a:t> </a:t>
            </a:r>
            <a:r>
              <a:rPr lang="it-IT" sz="2400" dirty="0" smtClean="0"/>
              <a:t>dell’apprendista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tx1"/>
              </a:buClr>
              <a:buFont typeface="Arial"/>
              <a:buChar char="•"/>
            </a:pPr>
            <a:r>
              <a:rPr lang="it-IT" sz="2400" dirty="0" smtClean="0"/>
              <a:t>l’indicazione </a:t>
            </a:r>
            <a:r>
              <a:rPr lang="it-IT" sz="2400" dirty="0"/>
              <a:t>del </a:t>
            </a:r>
            <a:r>
              <a:rPr lang="it-IT" sz="2400" dirty="0" smtClean="0">
                <a:solidFill>
                  <a:srgbClr val="C00000"/>
                </a:solidFill>
              </a:rPr>
              <a:t>tutor/referente</a:t>
            </a:r>
            <a:r>
              <a:rPr lang="it-IT" sz="2400" dirty="0" smtClean="0"/>
              <a:t> aziendale</a:t>
            </a:r>
            <a:endParaRPr lang="it-IT" sz="2400" dirty="0"/>
          </a:p>
          <a:p>
            <a:pPr marL="800100" lvl="1" indent="-342900" eaLnBrk="0" hangingPunct="0">
              <a:spcBef>
                <a:spcPct val="20000"/>
              </a:spcBef>
              <a:buClr>
                <a:schemeClr val="tx1"/>
              </a:buClr>
              <a:buFont typeface="Arial"/>
              <a:buChar char="•"/>
            </a:pPr>
            <a:r>
              <a:rPr lang="it-IT" sz="2400" dirty="0" smtClean="0"/>
              <a:t>la </a:t>
            </a:r>
            <a:r>
              <a:rPr lang="it-IT" sz="2400" dirty="0">
                <a:solidFill>
                  <a:srgbClr val="C00000"/>
                </a:solidFill>
              </a:rPr>
              <a:t>qualifica</a:t>
            </a:r>
            <a:r>
              <a:rPr lang="it-IT" sz="2400" dirty="0"/>
              <a:t> che potrà essere conseguita </a:t>
            </a:r>
            <a:r>
              <a:rPr lang="it-IT" sz="2400" dirty="0" smtClean="0"/>
              <a:t>al </a:t>
            </a:r>
            <a:r>
              <a:rPr lang="it-IT" sz="2400" dirty="0"/>
              <a:t>termine del percorso di </a:t>
            </a:r>
            <a:r>
              <a:rPr lang="it-IT" sz="2400" dirty="0" smtClean="0"/>
              <a:t>formazione</a:t>
            </a:r>
            <a:endParaRPr lang="it-IT" sz="2400" dirty="0"/>
          </a:p>
          <a:p>
            <a:pPr marL="800100" lvl="1" indent="-342900" eaLnBrk="0" hangingPunct="0">
              <a:spcBef>
                <a:spcPct val="20000"/>
              </a:spcBef>
              <a:buClr>
                <a:schemeClr val="tx1"/>
              </a:buClr>
              <a:buFont typeface="Arial"/>
              <a:buChar char="•"/>
            </a:pPr>
            <a:r>
              <a:rPr lang="it-IT" sz="2400" dirty="0" smtClean="0"/>
              <a:t>l’indicazione </a:t>
            </a:r>
            <a:r>
              <a:rPr lang="it-IT" sz="2400" dirty="0"/>
              <a:t>della registrazione della formazione su un apposito </a:t>
            </a:r>
            <a:r>
              <a:rPr lang="it-IT" sz="2400" dirty="0" smtClean="0"/>
              <a:t>libretto</a:t>
            </a:r>
          </a:p>
        </p:txBody>
      </p:sp>
    </p:spTree>
    <p:extLst>
      <p:ext uri="{BB962C8B-B14F-4D97-AF65-F5344CB8AC3E}">
        <p14:creationId xmlns:p14="http://schemas.microsoft.com/office/powerpoint/2010/main" val="48927132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11188" y="1125538"/>
            <a:ext cx="73453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it-IT" dirty="0"/>
          </a:p>
        </p:txBody>
      </p:sp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179512" y="145364"/>
            <a:ext cx="8640960" cy="126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>
                <a:solidFill>
                  <a:srgbClr val="C00000"/>
                </a:solidFill>
              </a:rPr>
              <a:t>Diritto di recesso</a:t>
            </a: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179512" y="1772816"/>
            <a:ext cx="864096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/>
              <a:t>Ciascuna parte può esercitare il diritto di recesso dal contratto </a:t>
            </a:r>
            <a:r>
              <a:rPr lang="it-IT" sz="2400" dirty="0">
                <a:solidFill>
                  <a:srgbClr val="C00000"/>
                </a:solidFill>
              </a:rPr>
              <a:t>al termine</a:t>
            </a:r>
            <a:r>
              <a:rPr lang="it-IT" sz="2400" dirty="0"/>
              <a:t> del periodo di </a:t>
            </a:r>
            <a:r>
              <a:rPr lang="it-IT" sz="2400" dirty="0" smtClean="0"/>
              <a:t>formazione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/>
              <a:t>Se </a:t>
            </a:r>
            <a:r>
              <a:rPr lang="it-IT" sz="2400" dirty="0"/>
              <a:t>nessuna delle parti recede dal contratto, il rapporto lavorativo continua come </a:t>
            </a:r>
            <a:r>
              <a:rPr lang="it-IT" sz="2400" dirty="0">
                <a:solidFill>
                  <a:srgbClr val="C00000"/>
                </a:solidFill>
              </a:rPr>
              <a:t>contratto ordinario a tempo </a:t>
            </a:r>
            <a:r>
              <a:rPr lang="it-IT" sz="2400" dirty="0" smtClean="0">
                <a:solidFill>
                  <a:srgbClr val="C00000"/>
                </a:solidFill>
              </a:rPr>
              <a:t>indeterminato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>
              <a:solidFill>
                <a:srgbClr val="C00000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/>
              <a:t>Durante il periodo di formazione il recesso può avvenire soltanto per giusta causa o giustificato motivo</a:t>
            </a:r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141347924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11188" y="1125538"/>
            <a:ext cx="73453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it-IT" dirty="0"/>
          </a:p>
        </p:txBody>
      </p:sp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179512" y="73356"/>
            <a:ext cx="8712968" cy="119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>
                <a:solidFill>
                  <a:srgbClr val="C00000"/>
                </a:solidFill>
              </a:rPr>
              <a:t>Formazione di base</a:t>
            </a: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179512" y="1340768"/>
            <a:ext cx="871296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it-IT" sz="2400" dirty="0" smtClean="0"/>
              <a:t>Sono previste </a:t>
            </a:r>
            <a:r>
              <a:rPr lang="it-IT" sz="2400" dirty="0">
                <a:solidFill>
                  <a:srgbClr val="C00000"/>
                </a:solidFill>
              </a:rPr>
              <a:t>120 </a:t>
            </a:r>
            <a:r>
              <a:rPr lang="it-IT" sz="2400" dirty="0" smtClean="0">
                <a:solidFill>
                  <a:srgbClr val="C00000"/>
                </a:solidFill>
              </a:rPr>
              <a:t>ore</a:t>
            </a:r>
            <a:r>
              <a:rPr lang="it-IT" sz="2400" dirty="0" smtClean="0"/>
              <a:t>, che vengono ridotte </a:t>
            </a:r>
            <a:r>
              <a:rPr lang="it-IT" sz="2400" dirty="0"/>
              <a:t>a seconda del titolo di studio </a:t>
            </a:r>
            <a:r>
              <a:rPr lang="it-IT" sz="2400" dirty="0" smtClean="0"/>
              <a:t>dell’apprendista, </a:t>
            </a:r>
            <a:r>
              <a:rPr lang="it-IT" sz="2400" dirty="0"/>
              <a:t>oppure se </a:t>
            </a:r>
            <a:r>
              <a:rPr lang="it-IT" sz="2400" dirty="0" smtClean="0"/>
              <a:t>la formazione è già avvenuta </a:t>
            </a:r>
            <a:r>
              <a:rPr lang="it-IT" sz="2400" dirty="0"/>
              <a:t>in precedenti rapporti di </a:t>
            </a:r>
            <a:r>
              <a:rPr lang="it-IT" sz="2400" dirty="0" smtClean="0"/>
              <a:t>apprendistato: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50" dirty="0" smtClean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>
                <a:solidFill>
                  <a:srgbClr val="C00000"/>
                </a:solidFill>
              </a:rPr>
              <a:t>80 </a:t>
            </a:r>
            <a:r>
              <a:rPr lang="it-IT" sz="2400" dirty="0">
                <a:solidFill>
                  <a:srgbClr val="C00000"/>
                </a:solidFill>
              </a:rPr>
              <a:t>ore</a:t>
            </a:r>
            <a:r>
              <a:rPr lang="it-IT" sz="2400" dirty="0"/>
              <a:t> </a:t>
            </a:r>
            <a:r>
              <a:rPr lang="it-IT" sz="2400" dirty="0" smtClean="0"/>
              <a:t>per gli </a:t>
            </a:r>
            <a:r>
              <a:rPr lang="it-IT" sz="2400" dirty="0"/>
              <a:t>apprendisti in possesso di diploma di scuola secondaria di secondo grado o di qualifica o diploma di istruzione e formazione </a:t>
            </a:r>
            <a:r>
              <a:rPr lang="it-IT" sz="2400" dirty="0" smtClean="0"/>
              <a:t>professionale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 smtClean="0">
                <a:solidFill>
                  <a:srgbClr val="C00000"/>
                </a:solidFill>
              </a:rPr>
              <a:t>40 </a:t>
            </a:r>
            <a:r>
              <a:rPr lang="it-IT" sz="2400" dirty="0">
                <a:solidFill>
                  <a:srgbClr val="C00000"/>
                </a:solidFill>
              </a:rPr>
              <a:t>ore</a:t>
            </a:r>
            <a:r>
              <a:rPr lang="it-IT" sz="2400" dirty="0"/>
              <a:t> </a:t>
            </a:r>
            <a:r>
              <a:rPr lang="it-IT" sz="2400" dirty="0" smtClean="0"/>
              <a:t>per gli </a:t>
            </a:r>
            <a:r>
              <a:rPr lang="it-IT" sz="2400" dirty="0"/>
              <a:t>apprendisti in possesso di </a:t>
            </a:r>
            <a:r>
              <a:rPr lang="it-IT" sz="2400" dirty="0" smtClean="0"/>
              <a:t>laurea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endParaRPr lang="it-IT" sz="2400" dirty="0"/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it-IT" sz="2400" dirty="0"/>
              <a:t>Il datore di lavoro può erogare la formazione </a:t>
            </a:r>
            <a:r>
              <a:rPr lang="it-IT" sz="2400" dirty="0" smtClean="0">
                <a:solidFill>
                  <a:srgbClr val="C00000"/>
                </a:solidFill>
              </a:rPr>
              <a:t>in </a:t>
            </a:r>
            <a:r>
              <a:rPr lang="it-IT" sz="2400" dirty="0">
                <a:solidFill>
                  <a:srgbClr val="C00000"/>
                </a:solidFill>
              </a:rPr>
              <a:t>azienda</a:t>
            </a:r>
            <a:r>
              <a:rPr lang="it-IT" sz="2400" dirty="0"/>
              <a:t>, purché abbia spazi adeguati e personale qualificato</a:t>
            </a:r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152535033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11188" y="1125538"/>
            <a:ext cx="73453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it-IT" dirty="0"/>
          </a:p>
        </p:txBody>
      </p:sp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179512" y="145364"/>
            <a:ext cx="8712968" cy="119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>
                <a:solidFill>
                  <a:srgbClr val="C00000"/>
                </a:solidFill>
              </a:rPr>
              <a:t>Limiti </a:t>
            </a:r>
            <a:r>
              <a:rPr lang="it-IT" sz="3200" b="1" dirty="0" smtClean="0">
                <a:solidFill>
                  <a:srgbClr val="C00000"/>
                </a:solidFill>
              </a:rPr>
              <a:t>quantitativi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179512" y="1628800"/>
            <a:ext cx="871296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it-IT" sz="2400" dirty="0"/>
              <a:t>La legge stabilisce alcuni limiti quantitativi per la </a:t>
            </a:r>
            <a:r>
              <a:rPr lang="it-IT" sz="2400" dirty="0" smtClean="0"/>
              <a:t>stipula dei </a:t>
            </a:r>
            <a:r>
              <a:rPr lang="it-IT" sz="2400" dirty="0"/>
              <a:t>contratti di </a:t>
            </a:r>
            <a:r>
              <a:rPr lang="it-IT" sz="2400" dirty="0" smtClean="0"/>
              <a:t>apprendistato.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/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r>
              <a:rPr lang="it-IT" sz="2400" dirty="0" smtClean="0"/>
              <a:t>Un </a:t>
            </a:r>
            <a:r>
              <a:rPr lang="it-IT" sz="2400" dirty="0"/>
              <a:t>datore di lavoro non può assumere degli apprendisti in misura superiore </a:t>
            </a:r>
            <a:r>
              <a:rPr lang="it-IT" sz="2400" dirty="0" smtClean="0"/>
              <a:t>a:</a:t>
            </a:r>
            <a:endParaRPr lang="it-IT" sz="2400" dirty="0"/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50" dirty="0" smtClean="0"/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>
                <a:solidFill>
                  <a:srgbClr val="C00000"/>
                </a:solidFill>
              </a:rPr>
              <a:t>1 apprendista</a:t>
            </a:r>
            <a:r>
              <a:rPr lang="it-IT" sz="2400" dirty="0"/>
              <a:t> per ogni lavoratore specializzato e qualificato, quando il datore di lavoro abbia </a:t>
            </a:r>
            <a:r>
              <a:rPr lang="it-IT" sz="2400" dirty="0">
                <a:solidFill>
                  <a:srgbClr val="C00000"/>
                </a:solidFill>
              </a:rPr>
              <a:t>meno di 10 </a:t>
            </a:r>
            <a:r>
              <a:rPr lang="it-IT" sz="2400" dirty="0" smtClean="0">
                <a:solidFill>
                  <a:srgbClr val="C00000"/>
                </a:solidFill>
              </a:rPr>
              <a:t>dipendenti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000" dirty="0" smtClean="0">
              <a:solidFill>
                <a:srgbClr val="C00000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400" dirty="0">
                <a:solidFill>
                  <a:srgbClr val="C00000"/>
                </a:solidFill>
              </a:rPr>
              <a:t>3 apprendisti</a:t>
            </a:r>
            <a:r>
              <a:rPr lang="it-IT" sz="2400" dirty="0"/>
              <a:t> per ogni due lavoratori specializzati e qualificati, quando il datore di lavoro abbia </a:t>
            </a:r>
            <a:r>
              <a:rPr lang="it-IT" sz="2400" dirty="0">
                <a:solidFill>
                  <a:srgbClr val="C00000"/>
                </a:solidFill>
              </a:rPr>
              <a:t>10 o più </a:t>
            </a:r>
            <a:r>
              <a:rPr lang="it-IT" sz="2400" dirty="0" smtClean="0">
                <a:solidFill>
                  <a:srgbClr val="C00000"/>
                </a:solidFill>
              </a:rPr>
              <a:t>dipendenti</a:t>
            </a:r>
          </a:p>
        </p:txBody>
      </p:sp>
    </p:spTree>
    <p:extLst>
      <p:ext uri="{BB962C8B-B14F-4D97-AF65-F5344CB8AC3E}">
        <p14:creationId xmlns:p14="http://schemas.microsoft.com/office/powerpoint/2010/main" val="268373059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/>
          </p:cNvSpPr>
          <p:nvPr/>
        </p:nvSpPr>
        <p:spPr bwMode="auto">
          <a:xfrm>
            <a:off x="395288" y="188640"/>
            <a:ext cx="822960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4000" b="1" i="1" u="sng" dirty="0">
                <a:solidFill>
                  <a:srgbClr val="C00000"/>
                </a:solidFill>
              </a:rPr>
              <a:t>Il </a:t>
            </a:r>
            <a:r>
              <a:rPr lang="it-IT" sz="4000" b="1" i="1" u="sng" dirty="0" smtClean="0">
                <a:solidFill>
                  <a:srgbClr val="C00000"/>
                </a:solidFill>
              </a:rPr>
              <a:t>contratto</a:t>
            </a:r>
          </a:p>
          <a:p>
            <a:pPr algn="ctr" eaLnBrk="0" hangingPunct="0"/>
            <a:r>
              <a:rPr lang="it-IT" sz="4000" b="1" i="1" u="sng" dirty="0" smtClean="0">
                <a:solidFill>
                  <a:srgbClr val="C00000"/>
                </a:solidFill>
              </a:rPr>
              <a:t>di </a:t>
            </a:r>
            <a:r>
              <a:rPr lang="it-IT" sz="4000" b="1" i="1" u="sng" dirty="0">
                <a:solidFill>
                  <a:srgbClr val="C00000"/>
                </a:solidFill>
              </a:rPr>
              <a:t>somministrazione di lavoro</a:t>
            </a:r>
            <a:endParaRPr lang="it-IT" sz="3600" b="1" i="1" u="sng" dirty="0">
              <a:solidFill>
                <a:srgbClr val="C00000"/>
              </a:solidFill>
            </a:endParaRPr>
          </a:p>
        </p:txBody>
      </p:sp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251520" y="4779149"/>
            <a:ext cx="85689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it-IT" sz="2800" dirty="0" smtClean="0"/>
              <a:t>Si definisce anche come contratto di </a:t>
            </a:r>
            <a:r>
              <a:rPr lang="it-IT" sz="2800" dirty="0" smtClean="0">
                <a:solidFill>
                  <a:srgbClr val="C00000"/>
                </a:solidFill>
              </a:rPr>
              <a:t>fornitura di manodopera</a:t>
            </a:r>
            <a:endParaRPr lang="it-IT" sz="28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51520" y="2372688"/>
            <a:ext cx="8568952" cy="1200328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chemeClr val="tx1"/>
                </a:solidFill>
                <a:latin typeface="Arial" charset="0"/>
                <a:cs typeface="Arial" charset="0"/>
              </a:rPr>
              <a:t>È il contratto con </a:t>
            </a:r>
            <a:r>
              <a:rPr lang="it-IT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cui </a:t>
            </a:r>
            <a:r>
              <a:rPr lang="it-IT" sz="2400" b="1" dirty="0">
                <a:solidFill>
                  <a:schemeClr val="tx1"/>
                </a:solidFill>
                <a:latin typeface="Arial" charset="0"/>
                <a:cs typeface="Arial" charset="0"/>
              </a:rPr>
              <a:t>un’impresa autorizzata (somministratore) assume un lavoratore (somministrato) e lo fornisce a un’altra impresa (utilizzatore)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467544" y="111349"/>
            <a:ext cx="8676456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 smtClean="0">
                <a:solidFill>
                  <a:srgbClr val="C00000"/>
                </a:solidFill>
              </a:rPr>
              <a:t>Tre soggetti, </a:t>
            </a:r>
            <a:r>
              <a:rPr lang="it-IT" sz="3200" b="1" dirty="0">
                <a:solidFill>
                  <a:srgbClr val="C00000"/>
                </a:solidFill>
              </a:rPr>
              <a:t>due contratti</a:t>
            </a: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467544" y="1268760"/>
            <a:ext cx="835292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it-IT" sz="2800" dirty="0"/>
              <a:t>Si hanno quindi tre soggetti e </a:t>
            </a:r>
            <a:r>
              <a:rPr lang="it-IT" sz="2800" dirty="0">
                <a:solidFill>
                  <a:srgbClr val="C00000"/>
                </a:solidFill>
              </a:rPr>
              <a:t>due rapporti </a:t>
            </a:r>
            <a:r>
              <a:rPr lang="it-IT" sz="2800" dirty="0" smtClean="0">
                <a:solidFill>
                  <a:srgbClr val="C00000"/>
                </a:solidFill>
              </a:rPr>
              <a:t>giuridici</a:t>
            </a:r>
            <a:r>
              <a:rPr lang="it-IT" sz="2800" dirty="0" smtClean="0"/>
              <a:t>:</a:t>
            </a:r>
          </a:p>
          <a:p>
            <a:pPr eaLnBrk="0" hangingPunct="0">
              <a:spcBef>
                <a:spcPct val="20000"/>
              </a:spcBef>
              <a:buFont typeface="Arial" charset="0"/>
              <a:buNone/>
            </a:pPr>
            <a:endParaRPr lang="it-IT" sz="1000" dirty="0" smtClean="0"/>
          </a:p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800" dirty="0" smtClean="0"/>
              <a:t>quello </a:t>
            </a:r>
            <a:r>
              <a:rPr lang="it-IT" sz="2800" dirty="0"/>
              <a:t>tra il lavoratore e l’impresa autorizzata (</a:t>
            </a:r>
            <a:r>
              <a:rPr lang="it-IT" sz="2800" dirty="0">
                <a:solidFill>
                  <a:srgbClr val="C00000"/>
                </a:solidFill>
              </a:rPr>
              <a:t>contratto di lavoro</a:t>
            </a:r>
            <a:r>
              <a:rPr lang="it-IT" sz="2800" dirty="0" smtClean="0"/>
              <a:t>)</a:t>
            </a:r>
          </a:p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800" dirty="0" smtClean="0"/>
              <a:t>quello </a:t>
            </a:r>
            <a:r>
              <a:rPr lang="it-IT" sz="2800" dirty="0"/>
              <a:t>tra le due imprese (</a:t>
            </a:r>
            <a:r>
              <a:rPr lang="it-IT" sz="2800" dirty="0">
                <a:solidFill>
                  <a:srgbClr val="C00000"/>
                </a:solidFill>
              </a:rPr>
              <a:t>contratto di somministrazione</a:t>
            </a:r>
            <a:r>
              <a:rPr lang="it-IT" sz="2800" dirty="0" smtClean="0"/>
              <a:t>)</a:t>
            </a:r>
          </a:p>
          <a:p>
            <a:pPr eaLnBrk="0" hangingPunct="0">
              <a:spcBef>
                <a:spcPct val="20000"/>
              </a:spcBef>
              <a:buFont typeface="Arial" charset="0"/>
              <a:buNone/>
            </a:pPr>
            <a:endParaRPr lang="it-IT" sz="2800" dirty="0" smtClean="0"/>
          </a:p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it-IT" sz="2800" dirty="0"/>
              <a:t>Il </a:t>
            </a:r>
            <a:r>
              <a:rPr lang="it-IT" sz="2800" dirty="0" smtClean="0"/>
              <a:t>lavoratore </a:t>
            </a:r>
            <a:r>
              <a:rPr lang="it-IT" sz="2800" dirty="0"/>
              <a:t>svolge la sua attività </a:t>
            </a:r>
            <a:r>
              <a:rPr lang="it-IT" sz="2800" dirty="0" smtClean="0"/>
              <a:t>alle </a:t>
            </a:r>
            <a:r>
              <a:rPr lang="it-IT" sz="2800" dirty="0"/>
              <a:t>dipendenze del </a:t>
            </a:r>
            <a:r>
              <a:rPr lang="it-IT" sz="2800" dirty="0" smtClean="0"/>
              <a:t>somministratore, ma </a:t>
            </a:r>
            <a:r>
              <a:rPr lang="it-IT" sz="2800" dirty="0"/>
              <a:t>sotto la direzione </a:t>
            </a:r>
            <a:r>
              <a:rPr lang="it-IT" sz="2800" dirty="0" smtClean="0"/>
              <a:t>dell’utilizzatore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323528" y="255365"/>
            <a:ext cx="8820472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>
                <a:solidFill>
                  <a:srgbClr val="C00000"/>
                </a:solidFill>
              </a:rPr>
              <a:t>Quando si può </a:t>
            </a:r>
            <a:r>
              <a:rPr lang="it-IT" sz="3200" b="1" dirty="0" smtClean="0">
                <a:solidFill>
                  <a:srgbClr val="C00000"/>
                </a:solidFill>
              </a:rPr>
              <a:t>stipulare?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323528" y="1484784"/>
            <a:ext cx="849694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it-IT" sz="2800" dirty="0" smtClean="0"/>
              <a:t>Il contratto di somministrazione:</a:t>
            </a:r>
          </a:p>
          <a:p>
            <a:pPr eaLnBrk="0" hangingPunct="0">
              <a:spcBef>
                <a:spcPct val="20000"/>
              </a:spcBef>
              <a:buFont typeface="Arial" charset="0"/>
              <a:buNone/>
            </a:pPr>
            <a:endParaRPr lang="it-IT" sz="10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>
                <a:solidFill>
                  <a:srgbClr val="C00000"/>
                </a:solidFill>
              </a:rPr>
              <a:t>è ammesso</a:t>
            </a:r>
            <a:r>
              <a:rPr lang="it-IT" sz="2800" dirty="0"/>
              <a:t> solo nei casi previsti dalla legge (per ragioni di carattere </a:t>
            </a:r>
            <a:r>
              <a:rPr lang="it-IT" sz="2800" dirty="0">
                <a:solidFill>
                  <a:srgbClr val="C00000"/>
                </a:solidFill>
              </a:rPr>
              <a:t>tecnico</a:t>
            </a:r>
            <a:r>
              <a:rPr lang="it-IT" sz="2800" dirty="0"/>
              <a:t>, </a:t>
            </a:r>
            <a:r>
              <a:rPr lang="it-IT" sz="2800" dirty="0">
                <a:solidFill>
                  <a:srgbClr val="C00000"/>
                </a:solidFill>
              </a:rPr>
              <a:t>produttivo</a:t>
            </a:r>
            <a:r>
              <a:rPr lang="it-IT" sz="2800" dirty="0"/>
              <a:t>, </a:t>
            </a:r>
            <a:r>
              <a:rPr lang="it-IT" sz="2800" dirty="0">
                <a:solidFill>
                  <a:srgbClr val="C00000"/>
                </a:solidFill>
              </a:rPr>
              <a:t>sostitutivo</a:t>
            </a:r>
            <a:r>
              <a:rPr lang="it-IT" sz="2800" dirty="0"/>
              <a:t>) o dai contratti collettivi </a:t>
            </a:r>
            <a:endParaRPr lang="it-IT" sz="28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endParaRPr lang="it-IT" sz="1200" dirty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>
                <a:solidFill>
                  <a:srgbClr val="C00000"/>
                </a:solidFill>
              </a:rPr>
              <a:t>è vietato</a:t>
            </a:r>
            <a:r>
              <a:rPr lang="it-IT" sz="2800" dirty="0"/>
              <a:t> per la sostituzione di lavoratori in sciopero, in caso di licenziamenti e riduzione di </a:t>
            </a:r>
            <a:r>
              <a:rPr lang="it-IT" sz="2800" dirty="0" smtClean="0"/>
              <a:t>personale</a:t>
            </a:r>
            <a:r>
              <a:rPr lang="it-IT" sz="2800" dirty="0"/>
              <a:t> </a:t>
            </a:r>
            <a:r>
              <a:rPr lang="it-IT" sz="2800" dirty="0" smtClean="0"/>
              <a:t>e qualora </a:t>
            </a:r>
            <a:r>
              <a:rPr lang="it-IT" sz="2800" dirty="0"/>
              <a:t>manchi la valutazione dei rischi per i </a:t>
            </a:r>
            <a:r>
              <a:rPr lang="it-IT" sz="2800" dirty="0" smtClean="0"/>
              <a:t>lavoratori</a:t>
            </a:r>
          </a:p>
        </p:txBody>
      </p:sp>
    </p:spTree>
    <p:extLst>
      <p:ext uri="{BB962C8B-B14F-4D97-AF65-F5344CB8AC3E}">
        <p14:creationId xmlns:p14="http://schemas.microsoft.com/office/powerpoint/2010/main" val="400179024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539552" y="188640"/>
            <a:ext cx="8604448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 smtClean="0">
                <a:solidFill>
                  <a:srgbClr val="C00000"/>
                </a:solidFill>
              </a:rPr>
              <a:t>Forma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539552" y="1628800"/>
            <a:ext cx="777686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/>
              <a:t>Il contratto di somministrazione richiede la </a:t>
            </a:r>
            <a:r>
              <a:rPr lang="it-IT" sz="2800" dirty="0">
                <a:solidFill>
                  <a:srgbClr val="C00000"/>
                </a:solidFill>
              </a:rPr>
              <a:t>forma </a:t>
            </a:r>
            <a:r>
              <a:rPr lang="it-IT" sz="2800" dirty="0" smtClean="0">
                <a:solidFill>
                  <a:srgbClr val="C00000"/>
                </a:solidFill>
              </a:rPr>
              <a:t>scritta</a:t>
            </a:r>
            <a:r>
              <a:rPr lang="it-IT" sz="2800" dirty="0" smtClean="0"/>
              <a:t>, </a:t>
            </a:r>
            <a:r>
              <a:rPr lang="it-IT" sz="2800" dirty="0"/>
              <a:t>a pena di </a:t>
            </a:r>
            <a:r>
              <a:rPr lang="it-IT" sz="2800" dirty="0" smtClean="0"/>
              <a:t>nullità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>
                <a:solidFill>
                  <a:srgbClr val="000000"/>
                </a:solidFill>
              </a:rPr>
              <a:t>L’eventuale irregolarità del contratto di somministrazione può dare luogo alla </a:t>
            </a:r>
            <a:r>
              <a:rPr lang="it-IT" sz="2800" dirty="0">
                <a:solidFill>
                  <a:srgbClr val="C00000"/>
                </a:solidFill>
              </a:rPr>
              <a:t>conversione</a:t>
            </a:r>
            <a:r>
              <a:rPr lang="it-IT" sz="2800" dirty="0">
                <a:solidFill>
                  <a:srgbClr val="000000"/>
                </a:solidFill>
              </a:rPr>
              <a:t> in un contratto di </a:t>
            </a:r>
            <a:r>
              <a:rPr lang="it-IT" sz="2800" dirty="0">
                <a:solidFill>
                  <a:srgbClr val="C00000"/>
                </a:solidFill>
              </a:rPr>
              <a:t>lavoro subordinato ordinario</a:t>
            </a:r>
            <a:endParaRPr lang="it-IT" sz="28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76543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539552" y="183357"/>
            <a:ext cx="8604448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 smtClean="0">
                <a:solidFill>
                  <a:srgbClr val="C00000"/>
                </a:solidFill>
              </a:rPr>
              <a:t>Durata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539552" y="1844824"/>
            <a:ext cx="813690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/>
              <a:t>Il contratto di somministrazione può essere a </a:t>
            </a:r>
            <a:r>
              <a:rPr lang="it-IT" sz="2800" dirty="0">
                <a:solidFill>
                  <a:srgbClr val="C00000"/>
                </a:solidFill>
              </a:rPr>
              <a:t>tempo determinato o indeterminato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>
                <a:solidFill>
                  <a:srgbClr val="000000"/>
                </a:solidFill>
              </a:rPr>
              <a:t>Se è a tempo </a:t>
            </a:r>
            <a:r>
              <a:rPr lang="it-IT" sz="2800" dirty="0" smtClean="0">
                <a:solidFill>
                  <a:srgbClr val="C00000"/>
                </a:solidFill>
              </a:rPr>
              <a:t>indeterminato</a:t>
            </a:r>
            <a:r>
              <a:rPr lang="it-IT" sz="2800" dirty="0" smtClean="0"/>
              <a:t>,</a:t>
            </a:r>
            <a:r>
              <a:rPr lang="it-IT" sz="2800" dirty="0" smtClean="0">
                <a:solidFill>
                  <a:srgbClr val="000000"/>
                </a:solidFill>
              </a:rPr>
              <a:t> </a:t>
            </a:r>
            <a:r>
              <a:rPr lang="it-IT" sz="2800" dirty="0">
                <a:solidFill>
                  <a:srgbClr val="000000"/>
                </a:solidFill>
              </a:rPr>
              <a:t>al lavoratore spetta </a:t>
            </a:r>
            <a:r>
              <a:rPr lang="it-IT" sz="2800" dirty="0">
                <a:solidFill>
                  <a:srgbClr val="C00000"/>
                </a:solidFill>
              </a:rPr>
              <a:t>un’indennità</a:t>
            </a:r>
            <a:r>
              <a:rPr lang="it-IT" sz="2800" dirty="0">
                <a:solidFill>
                  <a:srgbClr val="000000"/>
                </a:solidFill>
              </a:rPr>
              <a:t> per il tempo in cui non viene utilizzato</a:t>
            </a:r>
            <a:endParaRPr lang="it-IT" sz="28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3321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323528" y="111349"/>
            <a:ext cx="8820472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 smtClean="0">
                <a:solidFill>
                  <a:srgbClr val="C00000"/>
                </a:solidFill>
              </a:rPr>
              <a:t>Retribuzione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323528" y="1412776"/>
            <a:ext cx="849694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/>
              <a:t>Il lavoratore ha diritto </a:t>
            </a:r>
            <a:r>
              <a:rPr lang="it-IT" sz="2800" dirty="0" smtClean="0"/>
              <a:t>a </a:t>
            </a:r>
            <a:r>
              <a:rPr lang="it-IT" sz="2800" dirty="0"/>
              <a:t>un trattamento retributivo e </a:t>
            </a:r>
            <a:r>
              <a:rPr lang="it-IT" sz="2800" dirty="0" smtClean="0"/>
              <a:t>normativo non </a:t>
            </a:r>
            <a:r>
              <a:rPr lang="it-IT" sz="2800" dirty="0"/>
              <a:t>inferiore a quello </a:t>
            </a:r>
            <a:r>
              <a:rPr lang="it-IT" sz="2800" dirty="0" smtClean="0"/>
              <a:t>dei </a:t>
            </a:r>
            <a:r>
              <a:rPr lang="it-IT" sz="2800" dirty="0"/>
              <a:t>lavoratori dell’impresa utilizzatrice che svolgono mansioni uguali o </a:t>
            </a:r>
            <a:r>
              <a:rPr lang="it-IT" sz="2800" dirty="0" smtClean="0"/>
              <a:t>simili: </a:t>
            </a:r>
            <a:r>
              <a:rPr lang="it-IT" sz="2800" dirty="0" smtClean="0">
                <a:solidFill>
                  <a:srgbClr val="C00000"/>
                </a:solidFill>
              </a:rPr>
              <a:t>principio </a:t>
            </a:r>
            <a:r>
              <a:rPr lang="it-IT" sz="2800" dirty="0">
                <a:solidFill>
                  <a:srgbClr val="C00000"/>
                </a:solidFill>
              </a:rPr>
              <a:t>di non </a:t>
            </a:r>
            <a:r>
              <a:rPr lang="it-IT" sz="2800" dirty="0" smtClean="0">
                <a:solidFill>
                  <a:srgbClr val="C00000"/>
                </a:solidFill>
              </a:rPr>
              <a:t>discriminazione</a:t>
            </a:r>
            <a:endParaRPr lang="it-IT" sz="2800" dirty="0" smtClean="0"/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>
                <a:solidFill>
                  <a:srgbClr val="000000"/>
                </a:solidFill>
              </a:rPr>
              <a:t>L’obbligazione grava sul </a:t>
            </a:r>
            <a:r>
              <a:rPr lang="it-IT" sz="2800" dirty="0" smtClean="0">
                <a:solidFill>
                  <a:srgbClr val="C00000"/>
                </a:solidFill>
              </a:rPr>
              <a:t>somministratore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200" dirty="0" smtClean="0">
              <a:solidFill>
                <a:srgbClr val="000000"/>
              </a:solidFill>
            </a:endParaRPr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 smtClean="0"/>
              <a:t>La </a:t>
            </a:r>
            <a:r>
              <a:rPr lang="it-IT" sz="2800" dirty="0"/>
              <a:t>legge prevede una </a:t>
            </a:r>
            <a:r>
              <a:rPr lang="it-IT" sz="2800" dirty="0">
                <a:solidFill>
                  <a:srgbClr val="C00000"/>
                </a:solidFill>
              </a:rPr>
              <a:t>responsabilità solidale</a:t>
            </a:r>
            <a:r>
              <a:rPr lang="it-IT" sz="2800" dirty="0"/>
              <a:t> dell’utilizzatore</a:t>
            </a:r>
            <a:endParaRPr lang="it-IT" sz="2800" dirty="0" smtClean="0"/>
          </a:p>
        </p:txBody>
      </p:sp>
    </p:spTree>
    <p:extLst>
      <p:ext uri="{BB962C8B-B14F-4D97-AF65-F5344CB8AC3E}">
        <p14:creationId xmlns:p14="http://schemas.microsoft.com/office/powerpoint/2010/main" val="405735887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323528" y="111349"/>
            <a:ext cx="8820472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>
                <a:solidFill>
                  <a:srgbClr val="C00000"/>
                </a:solidFill>
              </a:rPr>
              <a:t>Diritti </a:t>
            </a:r>
            <a:r>
              <a:rPr lang="it-IT" sz="3200" b="1" dirty="0" smtClean="0">
                <a:solidFill>
                  <a:srgbClr val="C00000"/>
                </a:solidFill>
              </a:rPr>
              <a:t>e obblighi </a:t>
            </a:r>
            <a:r>
              <a:rPr lang="it-IT" sz="3200" b="1" dirty="0">
                <a:solidFill>
                  <a:srgbClr val="C00000"/>
                </a:solidFill>
              </a:rPr>
              <a:t>dell’utilizzatore</a:t>
            </a: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323528" y="1556792"/>
            <a:ext cx="835292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/>
              <a:t>L’utilizzatore è responsabile </a:t>
            </a:r>
            <a:r>
              <a:rPr lang="it-IT" sz="2800" dirty="0" smtClean="0"/>
              <a:t>degli </a:t>
            </a:r>
            <a:r>
              <a:rPr lang="it-IT" sz="2800" dirty="0">
                <a:solidFill>
                  <a:srgbClr val="C00000"/>
                </a:solidFill>
              </a:rPr>
              <a:t>obblighi di sicurezza</a:t>
            </a:r>
            <a:r>
              <a:rPr lang="it-IT" sz="2800" dirty="0"/>
              <a:t> verso il lavoratore e degli </a:t>
            </a:r>
            <a:r>
              <a:rPr lang="it-IT" sz="2800" dirty="0">
                <a:solidFill>
                  <a:srgbClr val="C00000"/>
                </a:solidFill>
              </a:rPr>
              <a:t>obblighi di informazione</a:t>
            </a:r>
            <a:r>
              <a:rPr lang="it-IT" sz="2800" dirty="0"/>
              <a:t> nei confronti dei </a:t>
            </a:r>
            <a:r>
              <a:rPr lang="it-IT" sz="2800" dirty="0" smtClean="0"/>
              <a:t>sindacati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>
                <a:solidFill>
                  <a:srgbClr val="000000"/>
                </a:solidFill>
              </a:rPr>
              <a:t>L’utilizzatore ha </a:t>
            </a:r>
            <a:r>
              <a:rPr lang="it-IT" sz="2800" dirty="0">
                <a:solidFill>
                  <a:srgbClr val="C00000"/>
                </a:solidFill>
              </a:rPr>
              <a:t>potere direttivo e di controllo</a:t>
            </a:r>
            <a:r>
              <a:rPr lang="it-IT" sz="2800" dirty="0">
                <a:solidFill>
                  <a:srgbClr val="000000"/>
                </a:solidFill>
              </a:rPr>
              <a:t> sul lavoratore, </a:t>
            </a:r>
            <a:r>
              <a:rPr lang="it-IT" sz="2800" dirty="0" smtClean="0">
                <a:solidFill>
                  <a:srgbClr val="000000"/>
                </a:solidFill>
              </a:rPr>
              <a:t>e deve </a:t>
            </a:r>
            <a:r>
              <a:rPr lang="it-IT" sz="2800" dirty="0">
                <a:solidFill>
                  <a:srgbClr val="000000"/>
                </a:solidFill>
              </a:rPr>
              <a:t>informare l’agenzia di infrazioni o violazioni </a:t>
            </a:r>
            <a:r>
              <a:rPr lang="it-IT" sz="2800" dirty="0" smtClean="0">
                <a:solidFill>
                  <a:srgbClr val="000000"/>
                </a:solidFill>
              </a:rPr>
              <a:t>commesse dal </a:t>
            </a:r>
            <a:r>
              <a:rPr lang="it-IT" sz="2800" dirty="0">
                <a:solidFill>
                  <a:srgbClr val="000000"/>
                </a:solidFill>
              </a:rPr>
              <a:t>lavoratore</a:t>
            </a:r>
            <a:endParaRPr lang="it-IT" sz="2800" dirty="0" smtClean="0">
              <a:solidFill>
                <a:srgbClr val="C00000"/>
              </a:solidFill>
            </a:endParaRP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200" dirty="0" smtClean="0">
              <a:solidFill>
                <a:srgbClr val="000000"/>
              </a:solidFill>
            </a:endParaRPr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/>
              <a:t>L’utilizzatore risponde </a:t>
            </a:r>
            <a:r>
              <a:rPr lang="it-IT" sz="2800" dirty="0" smtClean="0"/>
              <a:t>di eventuali </a:t>
            </a:r>
            <a:r>
              <a:rPr lang="it-IT" sz="2800" dirty="0"/>
              <a:t>danni a terzi</a:t>
            </a:r>
            <a:endParaRPr lang="it-IT" sz="2800" dirty="0" smtClean="0"/>
          </a:p>
        </p:txBody>
      </p:sp>
    </p:spTree>
    <p:extLst>
      <p:ext uri="{BB962C8B-B14F-4D97-AF65-F5344CB8AC3E}">
        <p14:creationId xmlns:p14="http://schemas.microsoft.com/office/powerpoint/2010/main" val="388490463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323528" y="183357"/>
            <a:ext cx="8820472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>
                <a:solidFill>
                  <a:srgbClr val="C00000"/>
                </a:solidFill>
              </a:rPr>
              <a:t>Diritti </a:t>
            </a:r>
            <a:r>
              <a:rPr lang="it-IT" sz="3200" b="1" dirty="0" smtClean="0">
                <a:solidFill>
                  <a:srgbClr val="C00000"/>
                </a:solidFill>
              </a:rPr>
              <a:t>e obblighi del somministratore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323528" y="1772816"/>
            <a:ext cx="835292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/>
              <a:t>L’agenzia di somministrazione esercita il </a:t>
            </a:r>
            <a:r>
              <a:rPr lang="it-IT" sz="2800" dirty="0">
                <a:solidFill>
                  <a:srgbClr val="C00000"/>
                </a:solidFill>
              </a:rPr>
              <a:t>potere direttivo e disciplinare</a:t>
            </a:r>
            <a:r>
              <a:rPr lang="it-IT" sz="2800" dirty="0"/>
              <a:t> nei confronti del lavoratore, in base alle segnalazioni </a:t>
            </a:r>
            <a:r>
              <a:rPr lang="it-IT" sz="2800" dirty="0" smtClean="0"/>
              <a:t>dell’utilizzatore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>
                <a:solidFill>
                  <a:srgbClr val="000000"/>
                </a:solidFill>
              </a:rPr>
              <a:t>L’agenzia di somministrazione deve provvedere al </a:t>
            </a:r>
            <a:r>
              <a:rPr lang="it-IT" sz="2800" dirty="0">
                <a:solidFill>
                  <a:srgbClr val="C00000"/>
                </a:solidFill>
              </a:rPr>
              <a:t>pagamento</a:t>
            </a:r>
            <a:r>
              <a:rPr lang="it-IT" sz="2800" dirty="0">
                <a:solidFill>
                  <a:srgbClr val="000000"/>
                </a:solidFill>
              </a:rPr>
              <a:t> della </a:t>
            </a:r>
            <a:r>
              <a:rPr lang="it-IT" sz="2800" dirty="0" smtClean="0">
                <a:solidFill>
                  <a:srgbClr val="000000"/>
                </a:solidFill>
              </a:rPr>
              <a:t>retribuzione e </a:t>
            </a:r>
            <a:r>
              <a:rPr lang="it-IT" sz="2800" dirty="0">
                <a:solidFill>
                  <a:srgbClr val="000000"/>
                </a:solidFill>
              </a:rPr>
              <a:t>degli oneri contributivi, previdenziali, assicurativi e </a:t>
            </a:r>
            <a:r>
              <a:rPr lang="it-IT" sz="2800" dirty="0" smtClean="0">
                <a:solidFill>
                  <a:srgbClr val="000000"/>
                </a:solidFill>
              </a:rPr>
              <a:t>assistenziali</a:t>
            </a:r>
            <a:endParaRPr lang="it-IT" sz="1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9526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-3298" y="-768"/>
            <a:ext cx="9147298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4000" b="1" i="1" u="sng" dirty="0">
                <a:solidFill>
                  <a:srgbClr val="C00000"/>
                </a:solidFill>
              </a:rPr>
              <a:t>Apprendistato interinale</a:t>
            </a:r>
            <a:endParaRPr lang="it-IT" sz="3600" b="1" i="1" u="sng" dirty="0">
              <a:solidFill>
                <a:srgbClr val="C00000"/>
              </a:solidFill>
            </a:endParaRP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323528" y="1484784"/>
            <a:ext cx="849694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it-IT" sz="2800" dirty="0" smtClean="0"/>
              <a:t>È possibile </a:t>
            </a:r>
            <a:r>
              <a:rPr lang="it-IT" sz="2800" dirty="0"/>
              <a:t>effettuare la </a:t>
            </a:r>
            <a:r>
              <a:rPr lang="it-IT" sz="2800" dirty="0">
                <a:solidFill>
                  <a:srgbClr val="C00000"/>
                </a:solidFill>
              </a:rPr>
              <a:t>somministrazione di lavoro </a:t>
            </a:r>
            <a:r>
              <a:rPr lang="it-IT" sz="2800" dirty="0"/>
              <a:t>anche con gli </a:t>
            </a:r>
            <a:r>
              <a:rPr lang="it-IT" sz="2800" dirty="0" smtClean="0">
                <a:solidFill>
                  <a:srgbClr val="C00000"/>
                </a:solidFill>
              </a:rPr>
              <a:t>apprendisti</a:t>
            </a:r>
            <a:r>
              <a:rPr lang="it-IT" sz="2800" dirty="0" smtClean="0"/>
              <a:t>:</a:t>
            </a:r>
          </a:p>
          <a:p>
            <a:pPr eaLnBrk="0" hangingPunct="0">
              <a:spcBef>
                <a:spcPct val="20000"/>
              </a:spcBef>
              <a:buFont typeface="Arial" charset="0"/>
              <a:buNone/>
            </a:pPr>
            <a:endParaRPr lang="it-IT" sz="14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 smtClean="0"/>
              <a:t>l’agenzia </a:t>
            </a:r>
            <a:r>
              <a:rPr lang="it-IT" sz="2800" dirty="0"/>
              <a:t>assume l’apprendista e </a:t>
            </a:r>
            <a:r>
              <a:rPr lang="it-IT" sz="2800" dirty="0" smtClean="0"/>
              <a:t>lo manda presso l’utilizzatore, </a:t>
            </a:r>
            <a:r>
              <a:rPr lang="it-IT" sz="2800" dirty="0"/>
              <a:t>che così usufruisce dei vantaggi del contratto di </a:t>
            </a:r>
            <a:r>
              <a:rPr lang="it-IT" sz="2800" dirty="0" smtClean="0"/>
              <a:t>apprendistato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 smtClean="0"/>
              <a:t>il </a:t>
            </a:r>
            <a:r>
              <a:rPr lang="it-IT" sz="2800" dirty="0"/>
              <a:t>somministratore rimane il soggetto obbligato a fornire l’adempimento degli obblighi formativi e la stabilizzazione del lavoratore al termine </a:t>
            </a:r>
            <a:r>
              <a:rPr lang="it-IT" sz="2800" dirty="0" smtClean="0"/>
              <a:t>dell’apprendistato</a:t>
            </a:r>
          </a:p>
        </p:txBody>
      </p:sp>
    </p:spTree>
    <p:extLst>
      <p:ext uri="{BB962C8B-B14F-4D97-AF65-F5344CB8AC3E}">
        <p14:creationId xmlns:p14="http://schemas.microsoft.com/office/powerpoint/2010/main" val="329593183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ChangeArrowheads="1"/>
          </p:cNvSpPr>
          <p:nvPr/>
        </p:nvSpPr>
        <p:spPr bwMode="auto">
          <a:xfrm>
            <a:off x="323528" y="39341"/>
            <a:ext cx="8820472" cy="869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 smtClean="0">
                <a:solidFill>
                  <a:srgbClr val="C00000"/>
                </a:solidFill>
              </a:rPr>
              <a:t>Obblighi nei confronti dell’apprendista</a:t>
            </a:r>
            <a:endParaRPr lang="it-IT" sz="3600" b="1" dirty="0">
              <a:solidFill>
                <a:srgbClr val="C00000"/>
              </a:solidFill>
            </a:endParaRP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323528" y="980728"/>
            <a:ext cx="8496944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it-IT" sz="2800" dirty="0" smtClean="0"/>
              <a:t>È prevista la </a:t>
            </a:r>
            <a:r>
              <a:rPr lang="it-IT" sz="2800" dirty="0" smtClean="0">
                <a:solidFill>
                  <a:srgbClr val="C00000"/>
                </a:solidFill>
              </a:rPr>
              <a:t>collaborazione</a:t>
            </a:r>
            <a:r>
              <a:rPr lang="it-IT" sz="2800" dirty="0" smtClean="0"/>
              <a:t> fra somministratore e utilizzatore:</a:t>
            </a:r>
          </a:p>
          <a:p>
            <a:pPr eaLnBrk="0" hangingPunct="0">
              <a:spcBef>
                <a:spcPct val="20000"/>
              </a:spcBef>
              <a:buFont typeface="Arial" charset="0"/>
              <a:buNone/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/>
              <a:t>i</a:t>
            </a:r>
            <a:r>
              <a:rPr lang="it-IT" sz="2800" dirty="0" smtClean="0"/>
              <a:t>l </a:t>
            </a:r>
            <a:r>
              <a:rPr lang="it-IT" sz="2800" dirty="0">
                <a:solidFill>
                  <a:srgbClr val="C00000"/>
                </a:solidFill>
              </a:rPr>
              <a:t>piano formativo</a:t>
            </a:r>
            <a:r>
              <a:rPr lang="it-IT" sz="2800" dirty="0"/>
              <a:t> </a:t>
            </a:r>
            <a:r>
              <a:rPr lang="it-IT" sz="2800" dirty="0" smtClean="0"/>
              <a:t>viene </a:t>
            </a:r>
            <a:r>
              <a:rPr lang="it-IT" sz="2800" dirty="0"/>
              <a:t>predisposto </a:t>
            </a:r>
            <a:r>
              <a:rPr lang="it-IT" sz="2800" dirty="0" smtClean="0"/>
              <a:t>dall’agenzia somministratrice </a:t>
            </a:r>
            <a:r>
              <a:rPr lang="it-IT" sz="2800" dirty="0"/>
              <a:t>insieme </a:t>
            </a:r>
            <a:r>
              <a:rPr lang="it-IT" sz="2800" dirty="0" smtClean="0"/>
              <a:t>all’impresa utilizzatrice</a:t>
            </a:r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 smtClean="0"/>
              <a:t>l’apprendista ha </a:t>
            </a:r>
            <a:r>
              <a:rPr lang="it-IT" sz="2800" dirty="0">
                <a:solidFill>
                  <a:srgbClr val="C00000"/>
                </a:solidFill>
              </a:rPr>
              <a:t>due </a:t>
            </a:r>
            <a:r>
              <a:rPr lang="it-IT" sz="2800" dirty="0" smtClean="0">
                <a:solidFill>
                  <a:srgbClr val="C00000"/>
                </a:solidFill>
              </a:rPr>
              <a:t>tutor</a:t>
            </a:r>
            <a:r>
              <a:rPr lang="it-IT" sz="2800" dirty="0" smtClean="0"/>
              <a:t>, </a:t>
            </a:r>
            <a:r>
              <a:rPr lang="it-IT" sz="2800" dirty="0"/>
              <a:t>uno dell’agenzia e uno </a:t>
            </a:r>
            <a:r>
              <a:rPr lang="it-IT" sz="2800" dirty="0" smtClean="0"/>
              <a:t>dell’impresa</a:t>
            </a:r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Clr>
                <a:schemeClr val="tx1"/>
              </a:buClr>
              <a:buFont typeface="Wingdings" charset="2"/>
              <a:buChar char="Ø"/>
            </a:pPr>
            <a:r>
              <a:rPr lang="it-IT" sz="2800" dirty="0" smtClean="0"/>
              <a:t>in </a:t>
            </a:r>
            <a:r>
              <a:rPr lang="it-IT" sz="2800" dirty="0"/>
              <a:t>caso di mancato recesso, al termine del periodo di </a:t>
            </a:r>
            <a:r>
              <a:rPr lang="it-IT" sz="2800" dirty="0" smtClean="0"/>
              <a:t>formazione </a:t>
            </a:r>
            <a:r>
              <a:rPr lang="it-IT" sz="2800" dirty="0"/>
              <a:t>il rapporto dell’apprendista prosegue alle dipendenze dell’agenzia </a:t>
            </a:r>
            <a:r>
              <a:rPr lang="it-IT" sz="2800" dirty="0" smtClean="0"/>
              <a:t>come </a:t>
            </a:r>
            <a:r>
              <a:rPr lang="it-IT" sz="2800" dirty="0"/>
              <a:t>un ordinario rapporto di lavoro subordinato a tempo indeterminato</a:t>
            </a:r>
          </a:p>
        </p:txBody>
      </p:sp>
    </p:spTree>
    <p:extLst>
      <p:ext uri="{BB962C8B-B14F-4D97-AF65-F5344CB8AC3E}">
        <p14:creationId xmlns:p14="http://schemas.microsoft.com/office/powerpoint/2010/main" val="151367450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|0.6|0.3|0.3|3.3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3266</TotalTime>
  <Words>1154</Words>
  <Application>Microsoft Office PowerPoint</Application>
  <PresentationFormat>Presentazione su schermo (4:3)</PresentationFormat>
  <Paragraphs>139</Paragraphs>
  <Slides>22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  <vt:variant>
        <vt:lpstr>Presentazioni personalizzate</vt:lpstr>
      </vt:variant>
      <vt:variant>
        <vt:i4>2</vt:i4>
      </vt:variant>
    </vt:vector>
  </HeadingPairs>
  <TitlesOfParts>
    <vt:vector size="29" baseType="lpstr">
      <vt:lpstr>Arial</vt:lpstr>
      <vt:lpstr>Calibri</vt:lpstr>
      <vt:lpstr>Wingdings</vt:lpstr>
      <vt:lpstr>Wingdings 2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personalizzata 1</vt:lpstr>
      <vt:lpstr>Presentazione personalizzata 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casa</dc:creator>
  <cp:lastModifiedBy>Monzini Davide</cp:lastModifiedBy>
  <cp:revision>331</cp:revision>
  <dcterms:created xsi:type="dcterms:W3CDTF">2013-11-04T17:02:21Z</dcterms:created>
  <dcterms:modified xsi:type="dcterms:W3CDTF">2018-01-17T14:17:46Z</dcterms:modified>
</cp:coreProperties>
</file>