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handoutMasterIdLst>
    <p:handoutMasterId r:id="rId22"/>
  </p:handoutMasterIdLst>
  <p:sldIdLst>
    <p:sldId id="345" r:id="rId2"/>
    <p:sldId id="339" r:id="rId3"/>
    <p:sldId id="281" r:id="rId4"/>
    <p:sldId id="338" r:id="rId5"/>
    <p:sldId id="284" r:id="rId6"/>
    <p:sldId id="285" r:id="rId7"/>
    <p:sldId id="286" r:id="rId8"/>
    <p:sldId id="319" r:id="rId9"/>
    <p:sldId id="289" r:id="rId10"/>
    <p:sldId id="333" r:id="rId11"/>
    <p:sldId id="342" r:id="rId12"/>
    <p:sldId id="343" r:id="rId13"/>
    <p:sldId id="344" r:id="rId14"/>
    <p:sldId id="272" r:id="rId15"/>
    <p:sldId id="331" r:id="rId16"/>
    <p:sldId id="288" r:id="rId17"/>
    <p:sldId id="341" r:id="rId18"/>
    <p:sldId id="335" r:id="rId19"/>
    <p:sldId id="337" r:id="rId20"/>
  </p:sldIdLst>
  <p:sldSz cx="9144000" cy="6858000" type="screen4x3"/>
  <p:notesSz cx="6788150" cy="9923463"/>
  <p:custShowLst>
    <p:custShow name="Presentazione personalizzata 1" id="0">
      <p:sldLst>
        <p:sld r:id="rId15"/>
      </p:sldLst>
    </p:custShow>
    <p:custShow name="Presentazione personalizzata 2" id="1">
      <p:sldLst/>
    </p:custShow>
  </p:custShowLst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26">
          <p15:clr>
            <a:srgbClr val="A4A3A4"/>
          </p15:clr>
        </p15:guide>
        <p15:guide id="4" pos="213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00000"/>
    <a:srgbClr val="FFCC99"/>
    <a:srgbClr val="5D9594"/>
    <a:srgbClr val="ECEADC"/>
    <a:srgbClr val="F4F3EC"/>
    <a:srgbClr val="E5E2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0" autoAdjust="0"/>
    <p:restoredTop sz="94660" autoAdjust="0"/>
  </p:normalViewPr>
  <p:slideViewPr>
    <p:cSldViewPr>
      <p:cViewPr varScale="1">
        <p:scale>
          <a:sx n="90" d="100"/>
          <a:sy n="90" d="100"/>
        </p:scale>
        <p:origin x="1308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794"/>
    </p:cViewPr>
  </p:sorterViewPr>
  <p:notesViewPr>
    <p:cSldViewPr>
      <p:cViewPr varScale="1">
        <p:scale>
          <a:sx n="58" d="100"/>
          <a:sy n="58" d="100"/>
        </p:scale>
        <p:origin x="-2172" y="-84"/>
      </p:cViewPr>
      <p:guideLst>
        <p:guide orient="horz" pos="2880"/>
        <p:guide pos="2160"/>
        <p:guide orient="horz" pos="3126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1532" cy="4961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45047" y="0"/>
            <a:ext cx="2941532" cy="4961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EC9465-5A00-4581-986C-23613647B094}" type="datetimeFigureOut">
              <a:rPr lang="it-IT" smtClean="0"/>
              <a:t>03/05/18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25568"/>
            <a:ext cx="2941532" cy="4961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45047" y="9425568"/>
            <a:ext cx="2941532" cy="4961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43C234-47A0-474A-B155-3949D036E6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24226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1532" cy="496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5047" y="0"/>
            <a:ext cx="2941532" cy="496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8F1A2F3-8771-4D4A-A489-BFDFE591FD0A}" type="datetimeFigureOut">
              <a:rPr lang="it-IT"/>
              <a:pPr>
                <a:defRPr/>
              </a:pPr>
              <a:t>03/05/18</a:t>
            </a:fld>
            <a:endParaRPr lang="it-IT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4400" y="744538"/>
            <a:ext cx="4959350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8815" y="4713645"/>
            <a:ext cx="5430520" cy="4465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5568"/>
            <a:ext cx="2941532" cy="496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5047" y="9425568"/>
            <a:ext cx="2941532" cy="496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E974CC3-D477-499B-9B3F-F9E9590A0B8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45660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BE03F6-8B73-405C-B7A6-05666A5666F0}" type="datetime1">
              <a:rPr lang="it-IT"/>
              <a:pPr>
                <a:defRPr/>
              </a:pPr>
              <a:t>03/05/18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D6230C-B011-4F4D-AA55-22A2CAD6DDB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9710F-9350-4F0C-B823-6AB2FCB164AE}" type="datetime1">
              <a:rPr lang="it-IT"/>
              <a:pPr>
                <a:defRPr/>
              </a:pPr>
              <a:t>03/05/18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FF329-4237-4A63-9580-A900B89856D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A39393-EB16-43AF-A215-638E1F94AD4E}" type="datetime1">
              <a:rPr lang="it-IT"/>
              <a:pPr>
                <a:defRPr/>
              </a:pPr>
              <a:t>03/05/18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06F03C-7316-4DF8-8B1F-6467F3707F4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F6A4B-79AA-4359-A90C-E8F663231C02}" type="datetime1">
              <a:rPr lang="it-IT"/>
              <a:pPr>
                <a:defRPr/>
              </a:pPr>
              <a:t>03/05/18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9400F0-AD73-428A-ABBB-6F48F819FF5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A7EEC7-8470-4917-A010-3AD258191D58}" type="datetime1">
              <a:rPr lang="it-IT"/>
              <a:pPr>
                <a:defRPr/>
              </a:pPr>
              <a:t>03/05/18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C88462-0A8A-48F0-B2B4-4977B2EF90B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57F7F-8AE1-487D-A545-E260529D8708}" type="datetime1">
              <a:rPr lang="it-IT"/>
              <a:pPr>
                <a:defRPr/>
              </a:pPr>
              <a:t>03/05/18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FD6F3-0B9C-4C16-AB09-EB22E940D21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C45226-138D-4D2A-BD43-C9791EE09A1F}" type="datetime1">
              <a:rPr lang="it-IT"/>
              <a:pPr>
                <a:defRPr/>
              </a:pPr>
              <a:t>03/05/18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39407B-2D6C-4B33-AAE3-25A2A955284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CF574D-214F-43F5-8DFC-D4B0D640CA05}" type="datetime1">
              <a:rPr lang="it-IT"/>
              <a:pPr>
                <a:defRPr/>
              </a:pPr>
              <a:t>03/05/18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82B7E6-DE6E-451B-8ACC-057B2C70FBE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B7A572-B4FF-4F81-BF4F-80F3739FDBC5}" type="datetime1">
              <a:rPr lang="it-IT"/>
              <a:pPr>
                <a:defRPr/>
              </a:pPr>
              <a:t>03/05/18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754310-F4B8-403A-80F7-7C4776754E5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42BDB-4DD8-4CB6-9BED-5C0FB5E4E0CA}" type="datetime1">
              <a:rPr lang="it-IT"/>
              <a:pPr>
                <a:defRPr/>
              </a:pPr>
              <a:t>03/05/18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9562B-5F4A-4BAE-99F8-F3FADCB6321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697E22-F1D8-4F4A-B851-655FDDA9CE31}" type="datetime1">
              <a:rPr lang="it-IT"/>
              <a:pPr>
                <a:defRPr/>
              </a:pPr>
              <a:t>03/05/18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EF1CAF-5CD8-40C1-98ED-69D9FC4115D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49821F5-44B6-4F41-984A-0B4E64E2DBBA}" type="datetime1">
              <a:rPr lang="it-IT"/>
              <a:pPr>
                <a:defRPr/>
              </a:pPr>
              <a:t>03/05/18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3F0EEE6-2B2C-4000-A08A-3E675AD1389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ransition advClick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"/>
          <p:cNvSpPr txBox="1">
            <a:spLocks noChangeArrowheads="1"/>
          </p:cNvSpPr>
          <p:nvPr/>
        </p:nvSpPr>
        <p:spPr bwMode="auto">
          <a:xfrm>
            <a:off x="0" y="3275509"/>
            <a:ext cx="9144000" cy="101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it-IT" sz="4000" b="1" dirty="0">
                <a:solidFill>
                  <a:srgbClr val="A40000"/>
                </a:solidFill>
              </a:rPr>
              <a:t>LE ALTRE IMPOSTE INDIRETTE</a:t>
            </a:r>
          </a:p>
        </p:txBody>
      </p:sp>
      <p:sp>
        <p:nvSpPr>
          <p:cNvPr id="14339" name="Rectangle 2"/>
          <p:cNvSpPr txBox="1">
            <a:spLocks noChangeArrowheads="1"/>
          </p:cNvSpPr>
          <p:nvPr/>
        </p:nvSpPr>
        <p:spPr bwMode="auto">
          <a:xfrm>
            <a:off x="0" y="2165350"/>
            <a:ext cx="91440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sz="2400" dirty="0" smtClean="0"/>
              <a:t>Emanuele Perucci</a:t>
            </a:r>
            <a:endParaRPr lang="it-IT" sz="2400" dirty="0"/>
          </a:p>
        </p:txBody>
      </p:sp>
      <p:sp>
        <p:nvSpPr>
          <p:cNvPr id="14340" name="Text Box 5"/>
          <p:cNvSpPr txBox="1">
            <a:spLocks noChangeArrowheads="1"/>
          </p:cNvSpPr>
          <p:nvPr/>
        </p:nvSpPr>
        <p:spPr bwMode="auto">
          <a:xfrm>
            <a:off x="0" y="6476631"/>
            <a:ext cx="9144000" cy="247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Font typeface="Wingdings 2" pitchFamily="18" charset="2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1000" dirty="0">
                <a:solidFill>
                  <a:srgbClr val="000000"/>
                </a:solidFill>
                <a:latin typeface="Calibri" pitchFamily="34" charset="0"/>
              </a:rPr>
              <a:t>Tutti i diritti riservati</a:t>
            </a:r>
            <a:r>
              <a:rPr lang="en-US" sz="1000" dirty="0">
                <a:solidFill>
                  <a:srgbClr val="000000"/>
                </a:solidFill>
                <a:latin typeface="Calibri" pitchFamily="34" charset="0"/>
              </a:rPr>
              <a:t> © Pearson Italia S.p.A.</a:t>
            </a:r>
          </a:p>
        </p:txBody>
      </p:sp>
      <p:pic>
        <p:nvPicPr>
          <p:cNvPr id="14341" name="Immagine 6" descr="LOGOParamond.BMP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676456" y="6206756"/>
            <a:ext cx="29845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9608"/>
            <a:ext cx="3277066" cy="1482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31117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 txBox="1">
            <a:spLocks noChangeArrowheads="1"/>
          </p:cNvSpPr>
          <p:nvPr/>
        </p:nvSpPr>
        <p:spPr bwMode="auto">
          <a:xfrm>
            <a:off x="357166" y="115888"/>
            <a:ext cx="8463306" cy="94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it-IT" sz="3200" b="1" dirty="0" smtClean="0"/>
              <a:t>Che cosa </a:t>
            </a:r>
            <a:r>
              <a:rPr lang="it-IT" sz="3200" b="1" dirty="0" smtClean="0"/>
              <a:t>colpiscono le imposte indirette?</a:t>
            </a:r>
            <a:endParaRPr lang="it-IT" sz="3200" b="1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1125538"/>
            <a:ext cx="914400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it-IT" sz="2400">
              <a:solidFill>
                <a:srgbClr val="C00000"/>
              </a:solidFill>
            </a:endParaRPr>
          </a:p>
        </p:txBody>
      </p:sp>
      <p:sp>
        <p:nvSpPr>
          <p:cNvPr id="3" name="Segnaposto contenuto 2"/>
          <p:cNvSpPr>
            <a:spLocks/>
          </p:cNvSpPr>
          <p:nvPr/>
        </p:nvSpPr>
        <p:spPr bwMode="auto">
          <a:xfrm>
            <a:off x="323528" y="1124744"/>
            <a:ext cx="8208911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eaLnBrk="0" hangingPunct="0">
              <a:spcBef>
                <a:spcPct val="20000"/>
              </a:spcBef>
              <a:buFont typeface="Wingdings" charset="2"/>
              <a:buChar char="Ø"/>
            </a:pPr>
            <a:r>
              <a:rPr lang="it-IT" sz="2800" dirty="0" smtClean="0"/>
              <a:t>Possono colpire la fabbricazione, il consumo di determinati beni, l’importazione o l’esportazione di merci</a:t>
            </a:r>
            <a:endParaRPr lang="it-IT" sz="2800" dirty="0"/>
          </a:p>
          <a:p>
            <a:pPr eaLnBrk="0" hangingPunct="0">
              <a:spcBef>
                <a:spcPct val="20000"/>
              </a:spcBef>
            </a:pPr>
            <a:endParaRPr lang="it-IT" sz="2800" dirty="0"/>
          </a:p>
        </p:txBody>
      </p:sp>
      <p:sp>
        <p:nvSpPr>
          <p:cNvPr id="6" name="Segnaposto contenuto 2"/>
          <p:cNvSpPr>
            <a:spLocks/>
          </p:cNvSpPr>
          <p:nvPr/>
        </p:nvSpPr>
        <p:spPr bwMode="auto">
          <a:xfrm>
            <a:off x="357166" y="4365104"/>
            <a:ext cx="8175274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eaLnBrk="0" hangingPunct="0">
              <a:spcBef>
                <a:spcPct val="20000"/>
              </a:spcBef>
              <a:buFont typeface="Wingdings" charset="2"/>
              <a:buChar char="Ø"/>
            </a:pPr>
            <a:r>
              <a:rPr lang="it-IT" sz="2800" dirty="0" smtClean="0"/>
              <a:t>La </a:t>
            </a:r>
            <a:r>
              <a:rPr lang="it-IT" sz="2800" b="1" dirty="0" smtClean="0"/>
              <a:t>traslazione</a:t>
            </a:r>
            <a:r>
              <a:rPr lang="it-IT" sz="2800" dirty="0" smtClean="0"/>
              <a:t>, ossia la possibilità di trasferire il peso tributario dal soggetto percosso (fabbricante, operatore economico) </a:t>
            </a:r>
            <a:r>
              <a:rPr lang="it-IT" sz="2800" dirty="0" smtClean="0"/>
              <a:t>a </a:t>
            </a:r>
            <a:r>
              <a:rPr lang="it-IT" sz="2800" dirty="0" smtClean="0"/>
              <a:t>un altro soggetto (inciso)</a:t>
            </a:r>
            <a:endParaRPr lang="it-IT" sz="2800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357166" y="2924944"/>
            <a:ext cx="81752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/>
              <a:t>Qual è la caratteristica comune a tale tipologia di imposte</a:t>
            </a:r>
            <a:r>
              <a:rPr lang="it-IT" sz="3200" b="1" dirty="0" smtClean="0"/>
              <a:t>?</a:t>
            </a:r>
            <a:endParaRPr lang="it-IT" sz="32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93902036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 txBox="1">
            <a:spLocks noChangeArrowheads="1"/>
          </p:cNvSpPr>
          <p:nvPr/>
        </p:nvSpPr>
        <p:spPr bwMode="auto">
          <a:xfrm>
            <a:off x="468313" y="115888"/>
            <a:ext cx="7991475" cy="94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sz="3200" b="1" dirty="0" smtClean="0">
                <a:solidFill>
                  <a:srgbClr val="C00000"/>
                </a:solidFill>
              </a:rPr>
              <a:t>La tariffa doganale</a:t>
            </a:r>
            <a:endParaRPr lang="it-IT" sz="3200" b="1" dirty="0">
              <a:solidFill>
                <a:srgbClr val="C00000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1125538"/>
            <a:ext cx="914400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it-IT" sz="2400">
              <a:solidFill>
                <a:srgbClr val="C00000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468313" y="1682805"/>
            <a:ext cx="7991475" cy="954107"/>
          </a:xfrm>
          <a:prstGeom prst="rect">
            <a:avLst/>
          </a:prstGeom>
          <a:solidFill>
            <a:srgbClr val="FFCC99"/>
          </a:solidFill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28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In base alle modalità di applicazione, quali caratteri può assumere la tariffa doganale?</a:t>
            </a:r>
            <a:endParaRPr lang="it-IT" sz="2400" b="1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Segnaposto contenuto 2"/>
          <p:cNvSpPr>
            <a:spLocks/>
          </p:cNvSpPr>
          <p:nvPr/>
        </p:nvSpPr>
        <p:spPr bwMode="auto">
          <a:xfrm>
            <a:off x="468313" y="3284984"/>
            <a:ext cx="7991475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 eaLnBrk="0" hangingPunct="0">
              <a:spcBef>
                <a:spcPct val="20000"/>
              </a:spcBef>
            </a:pPr>
            <a:r>
              <a:rPr lang="it-IT" sz="2400" dirty="0" smtClean="0"/>
              <a:t>La tariffa può essere:</a:t>
            </a:r>
          </a:p>
          <a:p>
            <a:pPr algn="just" eaLnBrk="0" hangingPunct="0">
              <a:spcBef>
                <a:spcPct val="20000"/>
              </a:spcBef>
            </a:pPr>
            <a:endParaRPr lang="it-IT" sz="1200" b="1" dirty="0"/>
          </a:p>
          <a:p>
            <a:pPr marL="342900" indent="-342900" eaLnBrk="0" hangingPunct="0">
              <a:spcBef>
                <a:spcPct val="20000"/>
              </a:spcBef>
              <a:buFont typeface="Wingdings" charset="2"/>
              <a:buChar char="Ø"/>
            </a:pPr>
            <a:r>
              <a:rPr lang="it-IT" sz="2400" b="1" dirty="0" smtClean="0"/>
              <a:t>generale</a:t>
            </a:r>
            <a:r>
              <a:rPr lang="it-IT" sz="2400" dirty="0" smtClean="0"/>
              <a:t>, se applicata dallo Stato alle merci dei Paesi con i quali non esistono trattati per il regolamento dei rapporti</a:t>
            </a:r>
            <a:endParaRPr lang="it-IT" sz="2400" dirty="0"/>
          </a:p>
          <a:p>
            <a:pPr marL="342900" indent="-342900" eaLnBrk="0" hangingPunct="0">
              <a:spcBef>
                <a:spcPct val="20000"/>
              </a:spcBef>
              <a:buFont typeface="Wingdings" charset="2"/>
              <a:buChar char="Ø"/>
            </a:pPr>
            <a:endParaRPr lang="it-IT" sz="1200" b="1" dirty="0" smtClean="0"/>
          </a:p>
          <a:p>
            <a:pPr marL="342900" indent="-342900" eaLnBrk="0" hangingPunct="0">
              <a:spcBef>
                <a:spcPct val="20000"/>
              </a:spcBef>
              <a:buFont typeface="Wingdings" charset="2"/>
              <a:buChar char="Ø"/>
            </a:pPr>
            <a:r>
              <a:rPr lang="it-IT" sz="2400" b="1" dirty="0" smtClean="0"/>
              <a:t>contrattuale</a:t>
            </a:r>
            <a:r>
              <a:rPr lang="it-IT" sz="2400" dirty="0" smtClean="0"/>
              <a:t>, se applicata dallo Stato alle merci dei Paesi con i quali esistono dei trattati</a:t>
            </a:r>
            <a:endParaRPr lang="it-IT" sz="2400" dirty="0"/>
          </a:p>
        </p:txBody>
      </p:sp>
    </p:spTree>
    <p:custDataLst>
      <p:tags r:id="rId1"/>
    </p:custData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llaDiTesto 8"/>
          <p:cNvSpPr txBox="1"/>
          <p:nvPr/>
        </p:nvSpPr>
        <p:spPr>
          <a:xfrm>
            <a:off x="827584" y="1628800"/>
            <a:ext cx="7416824" cy="954107"/>
          </a:xfrm>
          <a:prstGeom prst="rect">
            <a:avLst/>
          </a:prstGeom>
          <a:solidFill>
            <a:srgbClr val="FFCC99"/>
          </a:solidFill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8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Quali sono i soggetti coinvolti nell’obbligazione doganale?</a:t>
            </a:r>
            <a:endParaRPr lang="it-IT" sz="2800" b="1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Segnaposto contenuto 2"/>
          <p:cNvSpPr>
            <a:spLocks/>
          </p:cNvSpPr>
          <p:nvPr/>
        </p:nvSpPr>
        <p:spPr bwMode="auto">
          <a:xfrm>
            <a:off x="827584" y="3356992"/>
            <a:ext cx="7416824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eaLnBrk="0" hangingPunct="0">
              <a:spcBef>
                <a:spcPct val="20000"/>
              </a:spcBef>
              <a:buFont typeface="Wingdings" charset="2"/>
              <a:buChar char="Ø"/>
            </a:pPr>
            <a:r>
              <a:rPr lang="it-IT" sz="2400" dirty="0" smtClean="0"/>
              <a:t>il proprietario delle merci (soggetto passivo dell’obbligazione doganale), cioè colui che le presenta in dogana o le detiene al momento dell’entrata o uscita dal territorio</a:t>
            </a:r>
          </a:p>
          <a:p>
            <a:pPr eaLnBrk="0" hangingPunct="0">
              <a:spcBef>
                <a:spcPct val="20000"/>
              </a:spcBef>
            </a:pPr>
            <a:endParaRPr lang="it-IT" sz="1200" dirty="0" smtClean="0"/>
          </a:p>
          <a:p>
            <a:pPr marL="457200" indent="-457200" eaLnBrk="0" hangingPunct="0">
              <a:spcBef>
                <a:spcPct val="20000"/>
              </a:spcBef>
              <a:buFont typeface="Wingdings" charset="2"/>
              <a:buChar char="Ø"/>
            </a:pPr>
            <a:r>
              <a:rPr lang="it-IT" sz="2400" dirty="0" smtClean="0"/>
              <a:t>coloro per conto dei quali la merce è stata importata o esportata (obbligati in solido)</a:t>
            </a:r>
            <a:endParaRPr lang="it-IT" sz="2400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68313" y="115888"/>
            <a:ext cx="7991475" cy="94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sz="3200" b="1" dirty="0" smtClean="0">
                <a:solidFill>
                  <a:srgbClr val="C00000"/>
                </a:solidFill>
              </a:rPr>
              <a:t>La tariffa doganale</a:t>
            </a:r>
            <a:endParaRPr lang="it-IT" sz="3200" b="1" dirty="0">
              <a:solidFill>
                <a:srgbClr val="C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27283807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 txBox="1">
            <a:spLocks noChangeArrowheads="1"/>
          </p:cNvSpPr>
          <p:nvPr/>
        </p:nvSpPr>
        <p:spPr bwMode="auto">
          <a:xfrm>
            <a:off x="395536" y="991614"/>
            <a:ext cx="8280920" cy="94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/>
            <a:r>
              <a:rPr lang="it-IT" sz="2800" b="1" dirty="0" smtClean="0"/>
              <a:t>Quali sono i documenti doganali?</a:t>
            </a:r>
            <a:endParaRPr lang="it-IT" sz="2800" b="1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395536" y="4808038"/>
            <a:ext cx="8280920" cy="1384995"/>
          </a:xfrm>
          <a:prstGeom prst="rect">
            <a:avLst/>
          </a:prstGeom>
          <a:solidFill>
            <a:srgbClr val="FFCC99"/>
          </a:solidFill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8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Le autorità doganali controllano il contenuto della dichiarazione e delle merci e liquidano i diritti doganali sulla base di quanto dichiarato</a:t>
            </a:r>
            <a:endParaRPr lang="it-IT" sz="2800" b="1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Segnaposto contenuto 2"/>
          <p:cNvSpPr>
            <a:spLocks/>
          </p:cNvSpPr>
          <p:nvPr/>
        </p:nvSpPr>
        <p:spPr bwMode="auto">
          <a:xfrm>
            <a:off x="395536" y="2005010"/>
            <a:ext cx="8280920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buFont typeface="Arial" charset="0"/>
              <a:buNone/>
            </a:pPr>
            <a:r>
              <a:rPr lang="it-IT" sz="2400" dirty="0" smtClean="0"/>
              <a:t>I documenti che caratterizzano le operazioni doganali sono:</a:t>
            </a:r>
          </a:p>
          <a:p>
            <a:pPr eaLnBrk="0" hangingPunct="0">
              <a:spcBef>
                <a:spcPct val="20000"/>
              </a:spcBef>
              <a:buFont typeface="Arial" charset="0"/>
              <a:buNone/>
            </a:pPr>
            <a:endParaRPr lang="it-IT" sz="1200" dirty="0"/>
          </a:p>
          <a:p>
            <a:pPr marL="342900" indent="-342900" eaLnBrk="0" hangingPunct="0">
              <a:spcBef>
                <a:spcPct val="20000"/>
              </a:spcBef>
              <a:buFont typeface="Wingdings" charset="2"/>
              <a:buChar char="Ø"/>
            </a:pPr>
            <a:r>
              <a:rPr lang="it-IT" sz="2400" dirty="0" smtClean="0"/>
              <a:t>la </a:t>
            </a:r>
            <a:r>
              <a:rPr lang="it-IT" sz="2400" b="1" dirty="0" smtClean="0"/>
              <a:t>dichiarazione doganale</a:t>
            </a:r>
            <a:r>
              <a:rPr lang="it-IT" sz="2400" dirty="0" smtClean="0"/>
              <a:t>, presentata dal proprietario della merce o dallo spedizioniere</a:t>
            </a:r>
          </a:p>
          <a:p>
            <a:pPr eaLnBrk="0" hangingPunct="0">
              <a:spcBef>
                <a:spcPct val="20000"/>
              </a:spcBef>
            </a:pPr>
            <a:endParaRPr lang="it-IT" sz="1200" dirty="0" smtClean="0"/>
          </a:p>
          <a:p>
            <a:pPr marL="342900" indent="-342900" eaLnBrk="0" hangingPunct="0">
              <a:spcBef>
                <a:spcPct val="20000"/>
              </a:spcBef>
              <a:buFont typeface="Wingdings" charset="2"/>
              <a:buChar char="Ø"/>
            </a:pPr>
            <a:r>
              <a:rPr lang="it-IT" sz="2400" dirty="0" smtClean="0"/>
              <a:t>la </a:t>
            </a:r>
            <a:r>
              <a:rPr lang="it-IT" sz="2400" b="1" dirty="0" smtClean="0"/>
              <a:t>bolletta doganale</a:t>
            </a:r>
            <a:r>
              <a:rPr lang="it-IT" sz="2400" dirty="0" smtClean="0"/>
              <a:t>, costituita da una copia quietanzata della dichiarazione, restituita al proprietario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68313" y="115888"/>
            <a:ext cx="7991475" cy="94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sz="3200" b="1" dirty="0" smtClean="0">
                <a:solidFill>
                  <a:srgbClr val="C00000"/>
                </a:solidFill>
              </a:rPr>
              <a:t>La tariffa doganale</a:t>
            </a:r>
            <a:endParaRPr lang="it-IT" sz="3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3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 txBox="1">
            <a:spLocks noChangeArrowheads="1"/>
          </p:cNvSpPr>
          <p:nvPr/>
        </p:nvSpPr>
        <p:spPr bwMode="auto">
          <a:xfrm>
            <a:off x="395039" y="332656"/>
            <a:ext cx="7345313" cy="94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it-IT" sz="3200" b="1" dirty="0" smtClean="0">
                <a:solidFill>
                  <a:srgbClr val="C00000"/>
                </a:solidFill>
              </a:rPr>
              <a:t>Il prelievo erariale interviene anche sui trasferimenti</a:t>
            </a:r>
            <a:endParaRPr lang="it-IT" sz="3200" b="1" dirty="0">
              <a:solidFill>
                <a:srgbClr val="C00000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51521" y="1773908"/>
            <a:ext cx="889248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spcBef>
                <a:spcPct val="20000"/>
              </a:spcBef>
              <a:buFont typeface="Arial" charset="0"/>
              <a:buNone/>
            </a:pPr>
            <a:r>
              <a:rPr lang="it-IT" sz="2800" b="1" dirty="0" smtClean="0"/>
              <a:t>Che cosa </a:t>
            </a:r>
            <a:r>
              <a:rPr lang="it-IT" sz="2800" b="1" dirty="0"/>
              <a:t>colpiscono le imposte sui trasferimenti?</a:t>
            </a:r>
          </a:p>
        </p:txBody>
      </p:sp>
      <p:sp>
        <p:nvSpPr>
          <p:cNvPr id="3" name="Segnaposto contenuto 2"/>
          <p:cNvSpPr>
            <a:spLocks/>
          </p:cNvSpPr>
          <p:nvPr/>
        </p:nvSpPr>
        <p:spPr bwMode="auto">
          <a:xfrm>
            <a:off x="395039" y="2852936"/>
            <a:ext cx="8353425" cy="3096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eaLnBrk="0" hangingPunct="0">
              <a:spcBef>
                <a:spcPct val="20000"/>
              </a:spcBef>
              <a:buFont typeface="Wingdings" charset="2"/>
              <a:buChar char="Ø"/>
            </a:pPr>
            <a:r>
              <a:rPr lang="it-IT" sz="2800" dirty="0" smtClean="0"/>
              <a:t>la manifestazione di ricchezza nel momento in cui avviene il trasferimento di un bene da un soggetto </a:t>
            </a:r>
            <a:r>
              <a:rPr lang="it-IT" sz="2800" dirty="0" smtClean="0"/>
              <a:t>a </a:t>
            </a:r>
            <a:r>
              <a:rPr lang="it-IT" sz="2800" dirty="0" smtClean="0"/>
              <a:t>un altro</a:t>
            </a:r>
          </a:p>
          <a:p>
            <a:pPr marL="457200" indent="-457200" eaLnBrk="0" hangingPunct="0">
              <a:spcBef>
                <a:spcPct val="20000"/>
              </a:spcBef>
              <a:buFont typeface="Wingdings" charset="2"/>
              <a:buChar char="Ø"/>
            </a:pPr>
            <a:endParaRPr lang="it-IT" sz="1200" dirty="0" smtClean="0"/>
          </a:p>
          <a:p>
            <a:pPr marL="457200" indent="-457200" eaLnBrk="0" hangingPunct="0">
              <a:spcBef>
                <a:spcPct val="20000"/>
              </a:spcBef>
              <a:buFont typeface="Wingdings" charset="2"/>
              <a:buChar char="Ø"/>
            </a:pPr>
            <a:r>
              <a:rPr lang="it-IT" sz="2800" dirty="0" smtClean="0"/>
              <a:t>la redazione di atti giuridici</a:t>
            </a:r>
          </a:p>
          <a:p>
            <a:pPr marL="457200" indent="-457200" eaLnBrk="0" hangingPunct="0">
              <a:spcBef>
                <a:spcPct val="20000"/>
              </a:spcBef>
              <a:buFont typeface="Wingdings" charset="2"/>
              <a:buChar char="Ø"/>
            </a:pPr>
            <a:endParaRPr lang="it-IT" sz="1200" dirty="0" smtClean="0"/>
          </a:p>
          <a:p>
            <a:pPr marL="457200" indent="-457200" eaLnBrk="0" hangingPunct="0">
              <a:spcBef>
                <a:spcPct val="20000"/>
              </a:spcBef>
              <a:buFont typeface="Wingdings" charset="2"/>
              <a:buChar char="Ø"/>
            </a:pPr>
            <a:r>
              <a:rPr lang="it-IT" sz="2800" dirty="0" smtClean="0"/>
              <a:t>l’effettuazione di determinati atti o affari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11188" y="1125538"/>
            <a:ext cx="7345362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it-IT"/>
          </a:p>
        </p:txBody>
      </p:sp>
      <p:sp>
        <p:nvSpPr>
          <p:cNvPr id="18434" name="Rectangle 2"/>
          <p:cNvSpPr txBox="1">
            <a:spLocks noChangeArrowheads="1"/>
          </p:cNvSpPr>
          <p:nvPr/>
        </p:nvSpPr>
        <p:spPr bwMode="auto">
          <a:xfrm>
            <a:off x="468313" y="115888"/>
            <a:ext cx="8351837" cy="94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sz="3200" b="1" dirty="0" smtClean="0">
                <a:solidFill>
                  <a:srgbClr val="C00000"/>
                </a:solidFill>
              </a:rPr>
              <a:t>Imposte sulle successioni</a:t>
            </a:r>
          </a:p>
          <a:p>
            <a:pPr algn="ctr"/>
            <a:r>
              <a:rPr lang="it-IT" sz="3200" b="1" dirty="0" smtClean="0">
                <a:solidFill>
                  <a:srgbClr val="C00000"/>
                </a:solidFill>
              </a:rPr>
              <a:t>e sulle donazioni</a:t>
            </a:r>
            <a:endParaRPr lang="it-IT" sz="3200" b="1" dirty="0">
              <a:solidFill>
                <a:srgbClr val="C00000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828191" y="1460506"/>
            <a:ext cx="7632079" cy="954107"/>
          </a:xfrm>
          <a:prstGeom prst="rect">
            <a:avLst/>
          </a:prstGeom>
          <a:solidFill>
            <a:srgbClr val="FFCC99"/>
          </a:solidFill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8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Queste imposte colpiscono i trasferimenti di ricchezza a titolo gratuito</a:t>
            </a:r>
            <a:endParaRPr lang="it-IT" sz="2800" b="1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Rettangolo arrotondato 5"/>
          <p:cNvSpPr/>
          <p:nvPr/>
        </p:nvSpPr>
        <p:spPr>
          <a:xfrm>
            <a:off x="428596" y="3230029"/>
            <a:ext cx="2735263" cy="722313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it-IT" sz="20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Imposta sulle successioni</a:t>
            </a:r>
            <a:endParaRPr lang="it-IT" sz="200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cxnSp>
        <p:nvCxnSpPr>
          <p:cNvPr id="13" name="Connettore 2 12"/>
          <p:cNvCxnSpPr>
            <a:cxnSpLocks noChangeShapeType="1"/>
          </p:cNvCxnSpPr>
          <p:nvPr/>
        </p:nvCxnSpPr>
        <p:spPr bwMode="auto">
          <a:xfrm>
            <a:off x="3169853" y="3587219"/>
            <a:ext cx="912619" cy="1"/>
          </a:xfrm>
          <a:prstGeom prst="straightConnector1">
            <a:avLst/>
          </a:prstGeom>
          <a:noFill/>
          <a:ln w="38100" algn="ctr">
            <a:solidFill>
              <a:srgbClr val="C00000"/>
            </a:solidFill>
            <a:round/>
            <a:headEnd/>
            <a:tailEnd type="arrow" w="med" len="med"/>
          </a:ln>
        </p:spPr>
      </p:cxnSp>
      <p:sp>
        <p:nvSpPr>
          <p:cNvPr id="14" name="Rettangolo arrotondato 5"/>
          <p:cNvSpPr/>
          <p:nvPr/>
        </p:nvSpPr>
        <p:spPr>
          <a:xfrm>
            <a:off x="4082472" y="3140968"/>
            <a:ext cx="4623836" cy="945747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it-IT" sz="2000" b="1" dirty="0">
                <a:solidFill>
                  <a:schemeClr val="tx1"/>
                </a:solidFill>
                <a:latin typeface="Arial" charset="0"/>
                <a:cs typeface="Arial" charset="0"/>
              </a:rPr>
              <a:t>h</a:t>
            </a:r>
            <a:r>
              <a:rPr lang="it-IT" sz="20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a per oggetto i trasferimenti di beni e diritti per successione a causa di morte</a:t>
            </a:r>
            <a:endParaRPr lang="it-IT" sz="200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15" name="Rettangolo arrotondato 14"/>
          <p:cNvSpPr/>
          <p:nvPr/>
        </p:nvSpPr>
        <p:spPr>
          <a:xfrm>
            <a:off x="428596" y="4881635"/>
            <a:ext cx="2735263" cy="795531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it-IT" sz="20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Imposta sulle donazioni</a:t>
            </a:r>
            <a:endParaRPr lang="it-IT" sz="200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cxnSp>
        <p:nvCxnSpPr>
          <p:cNvPr id="16" name="Connettore 2 15"/>
          <p:cNvCxnSpPr>
            <a:cxnSpLocks noChangeShapeType="1"/>
          </p:cNvCxnSpPr>
          <p:nvPr/>
        </p:nvCxnSpPr>
        <p:spPr bwMode="auto">
          <a:xfrm>
            <a:off x="3169853" y="5310833"/>
            <a:ext cx="912619" cy="1"/>
          </a:xfrm>
          <a:prstGeom prst="straightConnector1">
            <a:avLst/>
          </a:prstGeom>
          <a:noFill/>
          <a:ln w="38100" algn="ctr">
            <a:solidFill>
              <a:srgbClr val="C00000"/>
            </a:solidFill>
            <a:round/>
            <a:headEnd/>
            <a:tailEnd type="arrow" w="med" len="med"/>
          </a:ln>
        </p:spPr>
      </p:cxnSp>
      <p:sp>
        <p:nvSpPr>
          <p:cNvPr id="21" name="Rettangolo arrotondato 5"/>
          <p:cNvSpPr/>
          <p:nvPr/>
        </p:nvSpPr>
        <p:spPr>
          <a:xfrm>
            <a:off x="4082474" y="4813070"/>
            <a:ext cx="4696164" cy="936104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it-IT" sz="2000" b="1" dirty="0">
                <a:solidFill>
                  <a:schemeClr val="tx1"/>
                </a:solidFill>
                <a:latin typeface="Arial" charset="0"/>
                <a:cs typeface="Arial" charset="0"/>
              </a:rPr>
              <a:t>h</a:t>
            </a:r>
            <a:r>
              <a:rPr lang="it-IT" sz="20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a per oggetto i trasferimenti a titolo gratuito, per atto tra vivi, di beni, </a:t>
            </a:r>
          </a:p>
          <a:p>
            <a:pPr algn="ctr">
              <a:defRPr/>
            </a:pPr>
            <a:r>
              <a:rPr lang="it-IT" sz="20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diritti o altre liberalità</a:t>
            </a:r>
            <a:endParaRPr lang="it-IT" sz="200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 animBg="1"/>
      <p:bldP spid="14" grpId="0" animBg="1"/>
      <p:bldP spid="15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/>
          </p:cNvSpPr>
          <p:nvPr/>
        </p:nvSpPr>
        <p:spPr bwMode="auto">
          <a:xfrm>
            <a:off x="607065" y="188640"/>
            <a:ext cx="7853368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it-IT" sz="3200" b="1" dirty="0" smtClean="0">
                <a:solidFill>
                  <a:srgbClr val="C00000"/>
                </a:solidFill>
              </a:rPr>
              <a:t>L’imposta sulle successioni</a:t>
            </a:r>
            <a:endParaRPr lang="it-IT" sz="2800" b="1" dirty="0">
              <a:solidFill>
                <a:srgbClr val="C00000"/>
              </a:solidFill>
            </a:endParaRPr>
          </a:p>
        </p:txBody>
      </p:sp>
      <p:sp>
        <p:nvSpPr>
          <p:cNvPr id="23554" name="Rectangle 5"/>
          <p:cNvSpPr>
            <a:spLocks noChangeArrowheads="1"/>
          </p:cNvSpPr>
          <p:nvPr/>
        </p:nvSpPr>
        <p:spPr bwMode="auto">
          <a:xfrm>
            <a:off x="607065" y="4982376"/>
            <a:ext cx="785336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Wingdings" charset="2"/>
              <a:buChar char="Ø"/>
            </a:pPr>
            <a:r>
              <a:rPr lang="it-IT" sz="2400" dirty="0" smtClean="0"/>
              <a:t>È la differenza tra il patrimonio acquisito a seguito del decesso (attivo ereditario) e le passività deducibili </a:t>
            </a:r>
            <a:endParaRPr lang="it-IT" sz="2400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607065" y="3635130"/>
            <a:ext cx="785336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800" b="1" dirty="0" smtClean="0"/>
              <a:t>Come si determina il valore netto</a:t>
            </a:r>
          </a:p>
          <a:p>
            <a:pPr algn="ctr"/>
            <a:r>
              <a:rPr lang="it-IT" sz="2800" b="1" dirty="0" smtClean="0"/>
              <a:t>dell’asse ereditario?</a:t>
            </a:r>
            <a:endParaRPr lang="it-IT" sz="2800" b="1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607065" y="1898829"/>
            <a:ext cx="7853367" cy="954107"/>
          </a:xfrm>
          <a:prstGeom prst="rect">
            <a:avLst/>
          </a:prstGeom>
          <a:solidFill>
            <a:srgbClr val="FFCC99"/>
          </a:solidFill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8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È applicata a tutti i soggetti passivi (eredi o legatari) sul valore netto dell’asse ereditario</a:t>
            </a:r>
            <a:endParaRPr lang="it-IT" sz="2800" b="1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build="p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 txBox="1">
            <a:spLocks noChangeArrowheads="1"/>
          </p:cNvSpPr>
          <p:nvPr/>
        </p:nvSpPr>
        <p:spPr bwMode="auto">
          <a:xfrm>
            <a:off x="251520" y="1117172"/>
            <a:ext cx="7632700" cy="65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/>
            <a:r>
              <a:rPr lang="it-IT" sz="2800" b="1" dirty="0" smtClean="0"/>
              <a:t>…sono tassati</a:t>
            </a:r>
            <a:endParaRPr lang="it-IT" sz="2800" b="1" dirty="0"/>
          </a:p>
        </p:txBody>
      </p:sp>
      <p:sp>
        <p:nvSpPr>
          <p:cNvPr id="3" name="Segnaposto contenuto 2"/>
          <p:cNvSpPr>
            <a:spLocks/>
          </p:cNvSpPr>
          <p:nvPr/>
        </p:nvSpPr>
        <p:spPr bwMode="auto">
          <a:xfrm>
            <a:off x="177640" y="1838255"/>
            <a:ext cx="8644097" cy="2015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buFont typeface="Wingdings" pitchFamily="2" charset="2"/>
              <a:buChar char="Ø"/>
            </a:pPr>
            <a:r>
              <a:rPr lang="it-IT" sz="2400" dirty="0" smtClean="0"/>
              <a:t> gli immobili, la cui valutazione avviene a valore catastale</a:t>
            </a:r>
          </a:p>
          <a:p>
            <a:pPr algn="just" eaLnBrk="0" hangingPunct="0">
              <a:spcBef>
                <a:spcPct val="20000"/>
              </a:spcBef>
              <a:buFont typeface="Wingdings" pitchFamily="2" charset="2"/>
              <a:buChar char="Ø"/>
            </a:pPr>
            <a:r>
              <a:rPr lang="it-IT" sz="2400" dirty="0" smtClean="0"/>
              <a:t> le azioni e le obbligazioni</a:t>
            </a:r>
          </a:p>
          <a:p>
            <a:pPr algn="just" eaLnBrk="0" hangingPunct="0">
              <a:spcBef>
                <a:spcPct val="20000"/>
              </a:spcBef>
              <a:buFont typeface="Wingdings" pitchFamily="2" charset="2"/>
              <a:buChar char="Ø"/>
            </a:pPr>
            <a:r>
              <a:rPr lang="it-IT" sz="2400" dirty="0" smtClean="0"/>
              <a:t> i crediti, il denaro e i beni mobili in genere</a:t>
            </a:r>
          </a:p>
          <a:p>
            <a:pPr algn="just" eaLnBrk="0" hangingPunct="0">
              <a:spcBef>
                <a:spcPct val="20000"/>
              </a:spcBef>
              <a:buFont typeface="Wingdings" pitchFamily="2" charset="2"/>
              <a:buChar char="Ø"/>
            </a:pPr>
            <a:r>
              <a:rPr lang="it-IT" sz="2400" dirty="0" smtClean="0"/>
              <a:t> le aziende o </a:t>
            </a:r>
            <a:r>
              <a:rPr lang="it-IT" sz="2400" dirty="0" smtClean="0"/>
              <a:t>i rami </a:t>
            </a:r>
            <a:r>
              <a:rPr lang="it-IT" sz="2400" dirty="0" smtClean="0"/>
              <a:t>di azienda</a:t>
            </a:r>
            <a:endParaRPr lang="it-IT" sz="1200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51520" y="3921094"/>
            <a:ext cx="7920880" cy="65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/>
            <a:r>
              <a:rPr lang="it-IT" sz="2800" b="1" dirty="0" smtClean="0"/>
              <a:t>…sono esclusi da tassazione</a:t>
            </a:r>
            <a:endParaRPr lang="it-IT" sz="2800" b="1" dirty="0"/>
          </a:p>
        </p:txBody>
      </p:sp>
      <p:sp>
        <p:nvSpPr>
          <p:cNvPr id="8" name="Segnaposto contenuto 2"/>
          <p:cNvSpPr>
            <a:spLocks/>
          </p:cNvSpPr>
          <p:nvPr/>
        </p:nvSpPr>
        <p:spPr bwMode="auto">
          <a:xfrm>
            <a:off x="177641" y="4681729"/>
            <a:ext cx="8138775" cy="1836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 eaLnBrk="0" hangingPunct="0">
              <a:spcBef>
                <a:spcPct val="20000"/>
              </a:spcBef>
              <a:buFont typeface="Wingdings" pitchFamily="2" charset="2"/>
              <a:buChar char="Ø"/>
            </a:pPr>
            <a:r>
              <a:rPr lang="it-IT" sz="2400" dirty="0" smtClean="0"/>
              <a:t> le assicurazioni sulla vita</a:t>
            </a:r>
          </a:p>
          <a:p>
            <a:pPr algn="just" eaLnBrk="0" hangingPunct="0">
              <a:spcBef>
                <a:spcPct val="20000"/>
              </a:spcBef>
              <a:buFont typeface="Wingdings" pitchFamily="2" charset="2"/>
              <a:buChar char="Ø"/>
            </a:pPr>
            <a:r>
              <a:rPr lang="it-IT" sz="2400" dirty="0" smtClean="0"/>
              <a:t> alcuni titoli di Stato</a:t>
            </a:r>
          </a:p>
          <a:p>
            <a:pPr eaLnBrk="0" hangingPunct="0">
              <a:spcBef>
                <a:spcPct val="20000"/>
              </a:spcBef>
              <a:buFont typeface="Wingdings" pitchFamily="2" charset="2"/>
              <a:buChar char="Ø"/>
            </a:pPr>
            <a:r>
              <a:rPr lang="it-IT" sz="2400" dirty="0" smtClean="0"/>
              <a:t> le liberalità verso organizzazioni di volontariato ed enti pubblici</a:t>
            </a:r>
          </a:p>
          <a:p>
            <a:pPr eaLnBrk="0" hangingPunct="0">
              <a:spcBef>
                <a:spcPct val="20000"/>
              </a:spcBef>
            </a:pPr>
            <a:endParaRPr lang="it-IT" sz="2800" dirty="0"/>
          </a:p>
          <a:p>
            <a:pPr eaLnBrk="0" hangingPunct="0">
              <a:spcBef>
                <a:spcPct val="20000"/>
              </a:spcBef>
              <a:buFont typeface="Arial" charset="0"/>
              <a:buChar char="•"/>
            </a:pPr>
            <a:endParaRPr lang="it-IT" sz="1400" dirty="0"/>
          </a:p>
        </p:txBody>
      </p:sp>
      <p:sp>
        <p:nvSpPr>
          <p:cNvPr id="7" name="Rectangle 2"/>
          <p:cNvSpPr>
            <a:spLocks/>
          </p:cNvSpPr>
          <p:nvPr/>
        </p:nvSpPr>
        <p:spPr bwMode="auto">
          <a:xfrm>
            <a:off x="607065" y="188640"/>
            <a:ext cx="7853368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it-IT" sz="3200" b="1" dirty="0" smtClean="0">
                <a:solidFill>
                  <a:srgbClr val="C00000"/>
                </a:solidFill>
              </a:rPr>
              <a:t>L’imposta sulle successioni</a:t>
            </a:r>
            <a:endParaRPr lang="it-IT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5"/>
          <p:cNvSpPr>
            <a:spLocks noChangeArrowheads="1"/>
          </p:cNvSpPr>
          <p:nvPr/>
        </p:nvSpPr>
        <p:spPr bwMode="auto">
          <a:xfrm>
            <a:off x="395609" y="3770473"/>
            <a:ext cx="799281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Wingdings" charset="2"/>
              <a:buChar char="Ø"/>
            </a:pPr>
            <a:r>
              <a:rPr lang="it-IT" sz="2400" dirty="0" smtClean="0"/>
              <a:t>L’aliquota è pari al 4%, con una franchigia di 1 milione di euro per ciascun beneficiario</a:t>
            </a:r>
            <a:endParaRPr lang="it-IT" sz="2400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395608" y="2801270"/>
            <a:ext cx="8208839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2800" b="1" dirty="0" smtClean="0"/>
              <a:t>Qual è l’aliquota che grava </a:t>
            </a:r>
            <a:r>
              <a:rPr lang="it-IT" sz="2800" b="1" dirty="0" smtClean="0"/>
              <a:t>sul </a:t>
            </a:r>
            <a:r>
              <a:rPr lang="it-IT" sz="2800" b="1" dirty="0" smtClean="0"/>
              <a:t>coniuge e </a:t>
            </a:r>
            <a:r>
              <a:rPr lang="it-IT" sz="2800" b="1" dirty="0" smtClean="0"/>
              <a:t>sui parenti </a:t>
            </a:r>
            <a:r>
              <a:rPr lang="it-IT" sz="2800" b="1" dirty="0" smtClean="0"/>
              <a:t>in linea retta?</a:t>
            </a:r>
            <a:endParaRPr lang="it-IT" sz="2800" b="1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395609" y="1128243"/>
            <a:ext cx="8208839" cy="1384995"/>
          </a:xfrm>
          <a:prstGeom prst="rect">
            <a:avLst/>
          </a:prstGeom>
          <a:solidFill>
            <a:srgbClr val="FFCC99"/>
          </a:solidFill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8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L’imposta sulle successioni è applicata sull’asse ereditario con aliquote proporzionali che variano a seconda del grado di parentela</a:t>
            </a:r>
            <a:endParaRPr lang="it-IT" sz="2800" b="1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95609" y="4832590"/>
            <a:ext cx="820883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2800" b="1" dirty="0" smtClean="0"/>
              <a:t>Qual è l’aliquota che grava sui parenti fino al quarto grado?</a:t>
            </a:r>
            <a:endParaRPr lang="it-IT" sz="2800" b="1" dirty="0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95608" y="5858705"/>
            <a:ext cx="820883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Wingdings" charset="2"/>
              <a:buChar char="Ø"/>
            </a:pPr>
            <a:r>
              <a:rPr lang="it-IT" sz="2400" dirty="0" smtClean="0"/>
              <a:t>L’aliquota è pari al 6%, con una franchigia di 100 mila euro per ciascun beneficiario</a:t>
            </a:r>
            <a:endParaRPr lang="it-IT" sz="2400" dirty="0"/>
          </a:p>
        </p:txBody>
      </p:sp>
      <p:sp>
        <p:nvSpPr>
          <p:cNvPr id="8" name="Rectangle 2"/>
          <p:cNvSpPr>
            <a:spLocks/>
          </p:cNvSpPr>
          <p:nvPr/>
        </p:nvSpPr>
        <p:spPr bwMode="auto">
          <a:xfrm>
            <a:off x="395608" y="188640"/>
            <a:ext cx="8208839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it-IT" sz="3200" b="1" dirty="0" smtClean="0">
                <a:solidFill>
                  <a:srgbClr val="C00000"/>
                </a:solidFill>
              </a:rPr>
              <a:t>L’imposta sulle successioni</a:t>
            </a:r>
            <a:endParaRPr lang="it-IT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build="p"/>
      <p:bldP spid="4" grpId="0" build="p"/>
      <p:bldP spid="5" grpId="0" animBg="1"/>
      <p:bldP spid="6" grpId="0" build="p"/>
      <p:bldP spid="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/>
          </p:cNvSpPr>
          <p:nvPr/>
        </p:nvSpPr>
        <p:spPr bwMode="auto">
          <a:xfrm>
            <a:off x="395288" y="1127002"/>
            <a:ext cx="8229600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 eaLnBrk="0" hangingPunct="0"/>
            <a:r>
              <a:rPr lang="it-IT" sz="2800" b="1" dirty="0" smtClean="0"/>
              <a:t>…alcuni casi concreti</a:t>
            </a:r>
            <a:endParaRPr lang="it-IT" sz="2800" b="1" dirty="0"/>
          </a:p>
        </p:txBody>
      </p:sp>
      <p:sp>
        <p:nvSpPr>
          <p:cNvPr id="23554" name="Rectangle 5"/>
          <p:cNvSpPr>
            <a:spLocks noChangeArrowheads="1"/>
          </p:cNvSpPr>
          <p:nvPr/>
        </p:nvSpPr>
        <p:spPr bwMode="auto">
          <a:xfrm>
            <a:off x="378737" y="2815690"/>
            <a:ext cx="842486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Wingdings" charset="2"/>
              <a:buChar char="Ø"/>
            </a:pPr>
            <a:r>
              <a:rPr lang="it-IT" sz="2400" dirty="0" smtClean="0"/>
              <a:t>Non è dovuta alcuna imposta, in quanto l’attivo è inferiore alla franchigia di 1 milione di euro</a:t>
            </a:r>
            <a:endParaRPr lang="it-IT" sz="2400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395609" y="1951594"/>
            <a:ext cx="842486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 b="1" u="sng" dirty="0" smtClean="0"/>
              <a:t>Caso 1</a:t>
            </a:r>
            <a:r>
              <a:rPr lang="it-IT" sz="2400" b="1" dirty="0" smtClean="0"/>
              <a:t>: attivo ereditario 700.000 euro, unico erede il coniuge</a:t>
            </a:r>
            <a:endParaRPr lang="it-IT" sz="2400" b="1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95288" y="4112429"/>
            <a:ext cx="842486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 b="1" u="sng" dirty="0" smtClean="0"/>
              <a:t>Caso 2</a:t>
            </a:r>
            <a:r>
              <a:rPr lang="it-IT" sz="2400" b="1" dirty="0" smtClean="0"/>
              <a:t>: attivo ereditario 2,3 milioni di euro, eredi coniuge e un figlio</a:t>
            </a:r>
            <a:endParaRPr lang="it-IT" sz="2400" b="1" dirty="0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95288" y="5015434"/>
            <a:ext cx="842486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Wingdings" charset="2"/>
              <a:buChar char="Ø"/>
            </a:pPr>
            <a:r>
              <a:rPr lang="it-IT" sz="2400" dirty="0" smtClean="0"/>
              <a:t>L’imposta è dovuta sull’imponibile complessivo di 300.000 euro (300.000 x 4% = 12.000), determinato al netto della franchigia di 1 milione di euro per ogni beneficiario</a:t>
            </a:r>
            <a:endParaRPr lang="it-IT" sz="2400" dirty="0"/>
          </a:p>
        </p:txBody>
      </p:sp>
      <p:sp>
        <p:nvSpPr>
          <p:cNvPr id="8" name="Rectangle 2"/>
          <p:cNvSpPr>
            <a:spLocks/>
          </p:cNvSpPr>
          <p:nvPr/>
        </p:nvSpPr>
        <p:spPr bwMode="auto">
          <a:xfrm>
            <a:off x="607065" y="188640"/>
            <a:ext cx="7853368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it-IT" sz="3200" b="1" dirty="0" smtClean="0">
                <a:solidFill>
                  <a:srgbClr val="C00000"/>
                </a:solidFill>
              </a:rPr>
              <a:t>L’imposta sulle successioni</a:t>
            </a:r>
            <a:endParaRPr lang="it-IT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484415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3" grpId="0"/>
      <p:bldP spid="23554" grpId="0" build="p"/>
      <p:bldP spid="4" grpId="0" build="p"/>
      <p:bldP spid="6" grpId="0" build="p"/>
      <p:bldP spid="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5"/>
          <p:cNvSpPr>
            <a:spLocks noChangeArrowheads="1"/>
          </p:cNvSpPr>
          <p:nvPr/>
        </p:nvSpPr>
        <p:spPr bwMode="auto">
          <a:xfrm>
            <a:off x="378737" y="3016820"/>
            <a:ext cx="842486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Wingdings" charset="2"/>
              <a:buChar char="Ø"/>
            </a:pPr>
            <a:r>
              <a:rPr lang="it-IT" sz="2400" dirty="0" smtClean="0"/>
              <a:t>Non è dovuta alcuna imposta, in quanto l’attivo è inferiore alla franchigia di 100.000 euro</a:t>
            </a:r>
            <a:endParaRPr lang="it-IT" sz="2400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319033" y="2059973"/>
            <a:ext cx="842486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 b="1" u="sng" dirty="0" smtClean="0"/>
              <a:t>Caso 3</a:t>
            </a:r>
            <a:r>
              <a:rPr lang="it-IT" sz="2400" b="1" dirty="0" smtClean="0"/>
              <a:t>: attivo ereditario 95.000 euro, unico erede il fratello</a:t>
            </a:r>
            <a:endParaRPr lang="it-IT" sz="2400" b="1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95288" y="4192755"/>
            <a:ext cx="842486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 b="1" u="sng" dirty="0" smtClean="0"/>
              <a:t>Caso 4</a:t>
            </a:r>
            <a:r>
              <a:rPr lang="it-IT" sz="2400" b="1" dirty="0" smtClean="0"/>
              <a:t>: attivo ereditario 500.000 euro, eredi fratello e sorella</a:t>
            </a:r>
            <a:endParaRPr lang="it-IT" sz="2400" b="1" dirty="0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78737" y="5167768"/>
            <a:ext cx="8457779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Wingdings" charset="2"/>
              <a:buChar char="Ø"/>
            </a:pPr>
            <a:r>
              <a:rPr lang="it-IT" sz="2400" dirty="0" smtClean="0"/>
              <a:t>L’imposta è dovuta sull’imponibile complessivo di 300.000 euro (300.000 x 6% = 18.000), determinato al netto della franchigia di 100.000 euro per ogni beneficiario</a:t>
            </a:r>
            <a:endParaRPr lang="it-IT" sz="2400" dirty="0"/>
          </a:p>
        </p:txBody>
      </p:sp>
      <p:sp>
        <p:nvSpPr>
          <p:cNvPr id="8" name="Rectangle 2"/>
          <p:cNvSpPr>
            <a:spLocks/>
          </p:cNvSpPr>
          <p:nvPr/>
        </p:nvSpPr>
        <p:spPr bwMode="auto">
          <a:xfrm>
            <a:off x="395288" y="1137635"/>
            <a:ext cx="8229600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 eaLnBrk="0" hangingPunct="0"/>
            <a:r>
              <a:rPr lang="it-IT" sz="2800" b="1" dirty="0" smtClean="0"/>
              <a:t>…alcuni casi concreti</a:t>
            </a:r>
            <a:endParaRPr lang="it-IT" sz="2800" b="1" dirty="0"/>
          </a:p>
        </p:txBody>
      </p:sp>
      <p:sp>
        <p:nvSpPr>
          <p:cNvPr id="9" name="Rectangle 2"/>
          <p:cNvSpPr>
            <a:spLocks/>
          </p:cNvSpPr>
          <p:nvPr/>
        </p:nvSpPr>
        <p:spPr bwMode="auto">
          <a:xfrm>
            <a:off x="607065" y="188640"/>
            <a:ext cx="7853368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it-IT" sz="3200" b="1" dirty="0" smtClean="0">
                <a:solidFill>
                  <a:srgbClr val="C00000"/>
                </a:solidFill>
              </a:rPr>
              <a:t>L’imposta sulle successioni</a:t>
            </a:r>
            <a:endParaRPr lang="it-IT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986712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build="p"/>
      <p:bldP spid="4" grpId="0" build="p"/>
      <p:bldP spid="6" grpId="0" build="p"/>
      <p:bldP spid="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/>
          </p:cNvSpPr>
          <p:nvPr/>
        </p:nvSpPr>
        <p:spPr bwMode="auto">
          <a:xfrm>
            <a:off x="467543" y="188640"/>
            <a:ext cx="8208839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it-IT" sz="3200" b="1" dirty="0" smtClean="0">
                <a:solidFill>
                  <a:srgbClr val="C00000"/>
                </a:solidFill>
              </a:rPr>
              <a:t>L’imposta sulle donazioni</a:t>
            </a:r>
            <a:endParaRPr lang="it-IT" sz="2800" b="1" dirty="0">
              <a:solidFill>
                <a:srgbClr val="C00000"/>
              </a:solidFill>
            </a:endParaRPr>
          </a:p>
        </p:txBody>
      </p:sp>
      <p:sp>
        <p:nvSpPr>
          <p:cNvPr id="23554" name="Rectangle 5"/>
          <p:cNvSpPr>
            <a:spLocks noChangeArrowheads="1"/>
          </p:cNvSpPr>
          <p:nvPr/>
        </p:nvSpPr>
        <p:spPr bwMode="auto">
          <a:xfrm>
            <a:off x="467543" y="3432313"/>
            <a:ext cx="820883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just">
              <a:buFont typeface="Wingdings" charset="2"/>
              <a:buChar char="Ø"/>
            </a:pPr>
            <a:r>
              <a:rPr lang="it-IT" sz="2400" dirty="0" smtClean="0"/>
              <a:t>Sono le stesse vigenti per le successioni</a:t>
            </a:r>
            <a:endParaRPr lang="it-IT" sz="2400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467544" y="2237794"/>
            <a:ext cx="820883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2800" b="1" dirty="0" smtClean="0"/>
              <a:t>Quali sono le aliquote che gravano sui donatari?</a:t>
            </a:r>
            <a:endParaRPr lang="it-IT" sz="2800" b="1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467544" y="1412776"/>
            <a:ext cx="8208839" cy="523220"/>
          </a:xfrm>
          <a:prstGeom prst="rect">
            <a:avLst/>
          </a:prstGeom>
          <a:solidFill>
            <a:srgbClr val="FFCC99"/>
          </a:solidFill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8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I soggetti passivi sono i donatari o i beneficiari</a:t>
            </a:r>
            <a:endParaRPr lang="it-IT" sz="2800" b="1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67543" y="4272691"/>
            <a:ext cx="820883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it-IT" sz="2800" b="1" dirty="0" smtClean="0"/>
              <a:t>Esistono delle franchigie?</a:t>
            </a:r>
            <a:endParaRPr lang="it-IT" sz="2800" b="1" dirty="0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467544" y="5064779"/>
            <a:ext cx="820883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Wingdings" charset="2"/>
              <a:buChar char="Ø"/>
            </a:pPr>
            <a:r>
              <a:rPr lang="it-IT" sz="2400" dirty="0" smtClean="0"/>
              <a:t>Valgono esattamente le stesse regole previste per le successioni, allo scopo di evitare fenomeni «elusivi» 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1917257907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build="p"/>
      <p:bldP spid="4" grpId="0" build="p"/>
      <p:bldP spid="5" grpId="0" animBg="1"/>
      <p:bldP spid="6" grpId="0" build="p"/>
      <p:bldP spid="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 txBox="1">
            <a:spLocks noChangeArrowheads="1"/>
          </p:cNvSpPr>
          <p:nvPr/>
        </p:nvSpPr>
        <p:spPr bwMode="auto">
          <a:xfrm>
            <a:off x="395536" y="183357"/>
            <a:ext cx="8280920" cy="94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sz="3200" b="1" dirty="0" smtClean="0">
                <a:solidFill>
                  <a:srgbClr val="C00000"/>
                </a:solidFill>
              </a:rPr>
              <a:t>Differenze tra le due imposte</a:t>
            </a:r>
            <a:endParaRPr lang="it-IT" sz="2000" b="1" dirty="0">
              <a:solidFill>
                <a:srgbClr val="C00000"/>
              </a:solidFill>
            </a:endParaRPr>
          </a:p>
        </p:txBody>
      </p:sp>
      <p:sp>
        <p:nvSpPr>
          <p:cNvPr id="6" name="Rettangolo arrotondato 5"/>
          <p:cNvSpPr/>
          <p:nvPr/>
        </p:nvSpPr>
        <p:spPr>
          <a:xfrm>
            <a:off x="396874" y="2340800"/>
            <a:ext cx="2735263" cy="722313"/>
          </a:xfrm>
          <a:prstGeom prst="roundRect">
            <a:avLst/>
          </a:prstGeom>
          <a:solidFill>
            <a:srgbClr val="FFCC99"/>
          </a:solidFill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it-IT" sz="24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Imposta sulle successioni</a:t>
            </a:r>
            <a:endParaRPr lang="it-IT" sz="240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cxnSp>
        <p:nvCxnSpPr>
          <p:cNvPr id="19460" name="Connettore 2 7"/>
          <p:cNvCxnSpPr>
            <a:cxnSpLocks noChangeShapeType="1"/>
          </p:cNvCxnSpPr>
          <p:nvPr/>
        </p:nvCxnSpPr>
        <p:spPr bwMode="auto">
          <a:xfrm>
            <a:off x="3275282" y="2711338"/>
            <a:ext cx="432048" cy="1"/>
          </a:xfrm>
          <a:prstGeom prst="straightConnector1">
            <a:avLst/>
          </a:prstGeom>
          <a:noFill/>
          <a:ln w="38100" algn="ctr">
            <a:solidFill>
              <a:srgbClr val="C00000"/>
            </a:solidFill>
            <a:round/>
            <a:headEnd/>
            <a:tailEnd type="arrow" w="med" len="med"/>
          </a:ln>
        </p:spPr>
      </p:cxnSp>
      <p:sp>
        <p:nvSpPr>
          <p:cNvPr id="2" name="Rettangolo arrotondato 5"/>
          <p:cNvSpPr/>
          <p:nvPr/>
        </p:nvSpPr>
        <p:spPr>
          <a:xfrm>
            <a:off x="3788006" y="1916832"/>
            <a:ext cx="4888450" cy="1506321"/>
          </a:xfrm>
          <a:prstGeom prst="roundRect">
            <a:avLst/>
          </a:prstGeom>
          <a:solidFill>
            <a:srgbClr val="FFCC99"/>
          </a:solidFill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it-IT" sz="24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Denuncia di successione da presentare entro 12 mesi dall’apertura della successione all’Agenzia delle entrate</a:t>
            </a:r>
            <a:endParaRPr lang="it-IT" sz="240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Rettangolo arrotondato 5"/>
          <p:cNvSpPr/>
          <p:nvPr/>
        </p:nvSpPr>
        <p:spPr>
          <a:xfrm>
            <a:off x="3764886" y="4394183"/>
            <a:ext cx="4911570" cy="1051041"/>
          </a:xfrm>
          <a:prstGeom prst="roundRect">
            <a:avLst/>
          </a:prstGeom>
          <a:solidFill>
            <a:srgbClr val="FFCC99"/>
          </a:solidFill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it-IT" sz="24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Obbligo di registrare i contratti di donazione entro 20 giorni dalla data dell’atto</a:t>
            </a:r>
            <a:endParaRPr lang="it-IT" sz="2400" b="1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cxnSp>
        <p:nvCxnSpPr>
          <p:cNvPr id="19466" name="Connettore 2 7"/>
          <p:cNvCxnSpPr>
            <a:cxnSpLocks noChangeShapeType="1"/>
          </p:cNvCxnSpPr>
          <p:nvPr/>
        </p:nvCxnSpPr>
        <p:spPr bwMode="auto">
          <a:xfrm>
            <a:off x="3244330" y="4900346"/>
            <a:ext cx="469073" cy="0"/>
          </a:xfrm>
          <a:prstGeom prst="straightConnector1">
            <a:avLst/>
          </a:prstGeom>
          <a:noFill/>
          <a:ln w="38100" algn="ctr">
            <a:solidFill>
              <a:srgbClr val="C00000"/>
            </a:solidFill>
            <a:round/>
            <a:headEnd/>
            <a:tailEnd type="arrow" w="med" len="med"/>
          </a:ln>
        </p:spPr>
      </p:cxnSp>
      <p:sp>
        <p:nvSpPr>
          <p:cNvPr id="9" name="Rettangolo arrotondato 8"/>
          <p:cNvSpPr/>
          <p:nvPr/>
        </p:nvSpPr>
        <p:spPr>
          <a:xfrm>
            <a:off x="396875" y="4543969"/>
            <a:ext cx="2735263" cy="722313"/>
          </a:xfrm>
          <a:prstGeom prst="roundRect">
            <a:avLst/>
          </a:prstGeom>
          <a:solidFill>
            <a:srgbClr val="FFCC99"/>
          </a:solidFill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it-IT" sz="24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Imposta sulle donazioni</a:t>
            </a:r>
            <a:endParaRPr lang="it-IT" sz="240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3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/>
          </p:cNvSpPr>
          <p:nvPr/>
        </p:nvSpPr>
        <p:spPr bwMode="auto">
          <a:xfrm>
            <a:off x="539750" y="116632"/>
            <a:ext cx="82296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it-IT" sz="3200" b="1" dirty="0" smtClean="0">
                <a:solidFill>
                  <a:srgbClr val="C00000"/>
                </a:solidFill>
              </a:rPr>
              <a:t>L’imposta di registro</a:t>
            </a:r>
            <a:endParaRPr lang="it-IT" sz="3200" b="1" dirty="0">
              <a:solidFill>
                <a:srgbClr val="C00000"/>
              </a:solidFill>
            </a:endParaRPr>
          </a:p>
        </p:txBody>
      </p:sp>
      <p:sp>
        <p:nvSpPr>
          <p:cNvPr id="20483" name="Rectangle 2"/>
          <p:cNvSpPr>
            <a:spLocks/>
          </p:cNvSpPr>
          <p:nvPr/>
        </p:nvSpPr>
        <p:spPr bwMode="auto">
          <a:xfrm>
            <a:off x="323528" y="3491063"/>
            <a:ext cx="8445823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 eaLnBrk="0" hangingPunct="0"/>
            <a:r>
              <a:rPr lang="it-IT" sz="2800" b="1" dirty="0" smtClean="0"/>
              <a:t>In </a:t>
            </a:r>
            <a:r>
              <a:rPr lang="it-IT" sz="2800" b="1" dirty="0" smtClean="0"/>
              <a:t>che cosa </a:t>
            </a:r>
            <a:r>
              <a:rPr lang="it-IT" sz="2800" b="1" dirty="0" smtClean="0"/>
              <a:t>consiste la registrazione?</a:t>
            </a:r>
            <a:endParaRPr lang="it-IT" sz="2800" b="1" dirty="0"/>
          </a:p>
        </p:txBody>
      </p:sp>
      <p:sp>
        <p:nvSpPr>
          <p:cNvPr id="20484" name="Rectangle 3"/>
          <p:cNvSpPr>
            <a:spLocks/>
          </p:cNvSpPr>
          <p:nvPr/>
        </p:nvSpPr>
        <p:spPr bwMode="auto">
          <a:xfrm>
            <a:off x="-36512" y="4570538"/>
            <a:ext cx="8805862" cy="1800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85800" indent="-342900" eaLnBrk="0" hangingPunct="0">
              <a:spcBef>
                <a:spcPct val="20000"/>
              </a:spcBef>
              <a:buFont typeface="Wingdings" charset="2"/>
              <a:buChar char="Ø"/>
            </a:pPr>
            <a:r>
              <a:rPr lang="it-IT" sz="2400" dirty="0" smtClean="0"/>
              <a:t>Consiste nell’annotazione in apposito registro dell’atto o della denuncia, con l’indicazione del numero progressivo annuale, della data, del nome del richiedente, della natura dell’atto, delle parti e delle somme riscosse</a:t>
            </a:r>
            <a:endParaRPr lang="it-IT" sz="2400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323528" y="1325086"/>
            <a:ext cx="8445822" cy="1815882"/>
          </a:xfrm>
          <a:prstGeom prst="rect">
            <a:avLst/>
          </a:prstGeom>
          <a:solidFill>
            <a:srgbClr val="FFCC99"/>
          </a:solidFill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800" b="1" dirty="0" smtClean="0">
                <a:latin typeface="Arial" charset="0"/>
                <a:ea typeface="Arial" charset="0"/>
                <a:cs typeface="Arial" charset="0"/>
              </a:rPr>
              <a:t>È </a:t>
            </a:r>
            <a:r>
              <a:rPr lang="it-IT" sz="2800" b="1" dirty="0">
                <a:latin typeface="Arial" charset="0"/>
                <a:ea typeface="Arial" charset="0"/>
                <a:cs typeface="Arial" charset="0"/>
              </a:rPr>
              <a:t>disciplinata dal testo unico del registro (DPR 131/1986) ed è dovuta per i contratti e per gli atti soggetti all’obbligo della registrazione o che sono volontariamente </a:t>
            </a:r>
            <a:r>
              <a:rPr lang="it-IT" sz="2800" b="1" dirty="0" smtClean="0">
                <a:latin typeface="Arial" charset="0"/>
                <a:ea typeface="Arial" charset="0"/>
                <a:cs typeface="Arial" charset="0"/>
              </a:rPr>
              <a:t>registrati</a:t>
            </a:r>
            <a:endParaRPr lang="it-IT" sz="2800" b="1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1125538"/>
            <a:ext cx="9144000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it-IT"/>
          </a:p>
        </p:txBody>
      </p:sp>
      <p:sp>
        <p:nvSpPr>
          <p:cNvPr id="3" name="Segnaposto contenuto 2"/>
          <p:cNvSpPr>
            <a:spLocks/>
          </p:cNvSpPr>
          <p:nvPr/>
        </p:nvSpPr>
        <p:spPr bwMode="auto">
          <a:xfrm>
            <a:off x="251520" y="4573732"/>
            <a:ext cx="8183562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buFont typeface="Arial" charset="0"/>
              <a:buNone/>
            </a:pPr>
            <a:r>
              <a:rPr lang="it-IT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Che cosa </a:t>
            </a:r>
            <a:r>
              <a:rPr lang="it-IT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viene attestato con la registrazione?</a:t>
            </a:r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egnaposto contenuto 2"/>
          <p:cNvSpPr>
            <a:spLocks/>
          </p:cNvSpPr>
          <p:nvPr/>
        </p:nvSpPr>
        <p:spPr bwMode="auto">
          <a:xfrm>
            <a:off x="287337" y="980232"/>
            <a:ext cx="8677151" cy="3506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</a:pPr>
            <a:r>
              <a:rPr lang="it-IT" sz="2400" dirty="0" smtClean="0"/>
              <a:t>Gli atti sottoposti a tassazione si dividono in alcune categorie:</a:t>
            </a:r>
            <a:endParaRPr lang="it-IT" sz="2400" dirty="0" smtClean="0"/>
          </a:p>
          <a:p>
            <a:pPr marL="342900" indent="-342900" eaLnBrk="0" hangingPunct="0">
              <a:spcBef>
                <a:spcPct val="20000"/>
              </a:spcBef>
              <a:buFont typeface="Wingdings" charset="2"/>
              <a:buChar char="Ø"/>
            </a:pPr>
            <a:r>
              <a:rPr lang="it-IT" sz="2400" dirty="0" smtClean="0"/>
              <a:t>in </a:t>
            </a:r>
            <a:r>
              <a:rPr lang="it-IT" sz="2400" b="1" dirty="0" smtClean="0"/>
              <a:t>termine fisso</a:t>
            </a:r>
            <a:r>
              <a:rPr lang="it-IT" sz="2400" dirty="0" smtClean="0"/>
              <a:t>, devono essere obbligatoriamente registrati entro 20 giorni dalla data di stipula</a:t>
            </a:r>
          </a:p>
          <a:p>
            <a:pPr marL="342900" indent="-342900" eaLnBrk="0" hangingPunct="0">
              <a:spcBef>
                <a:spcPct val="20000"/>
              </a:spcBef>
              <a:buFont typeface="Wingdings" charset="2"/>
              <a:buChar char="Ø"/>
            </a:pPr>
            <a:endParaRPr lang="it-IT" sz="1200" dirty="0"/>
          </a:p>
          <a:p>
            <a:pPr marL="342900" indent="-342900" eaLnBrk="0" hangingPunct="0">
              <a:spcBef>
                <a:spcPct val="20000"/>
              </a:spcBef>
              <a:buFont typeface="Wingdings" charset="2"/>
              <a:buChar char="Ø"/>
            </a:pPr>
            <a:r>
              <a:rPr lang="it-IT" sz="2400" dirty="0" smtClean="0"/>
              <a:t>in </a:t>
            </a:r>
            <a:r>
              <a:rPr lang="it-IT" sz="2400" b="1" dirty="0" smtClean="0"/>
              <a:t>caso d’uso</a:t>
            </a:r>
            <a:r>
              <a:rPr lang="it-IT" sz="2400" dirty="0" smtClean="0"/>
              <a:t>, vengono registrati quando si desidera utilizzare tali atti in sede amministrativa e giudiziaria</a:t>
            </a:r>
          </a:p>
          <a:p>
            <a:pPr marL="342900" indent="-342900" eaLnBrk="0" hangingPunct="0">
              <a:spcBef>
                <a:spcPct val="20000"/>
              </a:spcBef>
              <a:buFont typeface="Wingdings" charset="2"/>
              <a:buChar char="Ø"/>
            </a:pPr>
            <a:endParaRPr lang="it-IT" sz="1200" b="1" dirty="0"/>
          </a:p>
          <a:p>
            <a:pPr marL="342900" indent="-342900" eaLnBrk="0" hangingPunct="0">
              <a:spcBef>
                <a:spcPct val="20000"/>
              </a:spcBef>
              <a:buFont typeface="Wingdings" charset="2"/>
              <a:buChar char="Ø"/>
            </a:pPr>
            <a:r>
              <a:rPr lang="it-IT" sz="2400" b="1" dirty="0" smtClean="0"/>
              <a:t>volontari</a:t>
            </a:r>
            <a:r>
              <a:rPr lang="it-IT" sz="2400" dirty="0" smtClean="0"/>
              <a:t>, </a:t>
            </a:r>
            <a:r>
              <a:rPr lang="it-IT" sz="2400" dirty="0" smtClean="0"/>
              <a:t>presentati </a:t>
            </a:r>
            <a:r>
              <a:rPr lang="it-IT" sz="2400" dirty="0" smtClean="0"/>
              <a:t>volontariamente </a:t>
            </a:r>
            <a:r>
              <a:rPr lang="it-IT" sz="2400" dirty="0" smtClean="0"/>
              <a:t>per la registrazione da </a:t>
            </a:r>
            <a:r>
              <a:rPr lang="it-IT" sz="2400" dirty="0" smtClean="0"/>
              <a:t>chiunque vi abbia interesse</a:t>
            </a:r>
            <a:endParaRPr lang="it-IT" sz="2400" dirty="0"/>
          </a:p>
        </p:txBody>
      </p:sp>
      <p:sp>
        <p:nvSpPr>
          <p:cNvPr id="10" name="Rectangle 3"/>
          <p:cNvSpPr>
            <a:spLocks/>
          </p:cNvSpPr>
          <p:nvPr/>
        </p:nvSpPr>
        <p:spPr bwMode="auto">
          <a:xfrm>
            <a:off x="-36512" y="5140022"/>
            <a:ext cx="7776864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85800" indent="-342900" algn="just" eaLnBrk="0" hangingPunct="0">
              <a:spcBef>
                <a:spcPct val="20000"/>
              </a:spcBef>
              <a:buFont typeface="Wingdings" charset="2"/>
              <a:buChar char="Ø"/>
            </a:pPr>
            <a:r>
              <a:rPr lang="it-IT" sz="2400" dirty="0" smtClean="0"/>
              <a:t>La registrazione attesta l’esistenza dei contratti e degli atti registrati </a:t>
            </a:r>
            <a:r>
              <a:rPr lang="it-IT" sz="2400" dirty="0" smtClean="0"/>
              <a:t>e </a:t>
            </a:r>
            <a:r>
              <a:rPr lang="it-IT" sz="2400" dirty="0" smtClean="0"/>
              <a:t>attribuisce ad essi una data certa di fronte ai terzi</a:t>
            </a:r>
            <a:endParaRPr lang="it-IT" sz="2400" dirty="0"/>
          </a:p>
        </p:txBody>
      </p:sp>
      <p:sp>
        <p:nvSpPr>
          <p:cNvPr id="6" name="Rectangle 2"/>
          <p:cNvSpPr>
            <a:spLocks/>
          </p:cNvSpPr>
          <p:nvPr/>
        </p:nvSpPr>
        <p:spPr bwMode="auto">
          <a:xfrm>
            <a:off x="539750" y="116632"/>
            <a:ext cx="82296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it-IT" sz="3200" b="1" dirty="0" smtClean="0">
                <a:solidFill>
                  <a:srgbClr val="C00000"/>
                </a:solidFill>
              </a:rPr>
              <a:t>L’imposta di registro</a:t>
            </a:r>
            <a:endParaRPr lang="it-IT" sz="3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 txBox="1">
            <a:spLocks noChangeArrowheads="1"/>
          </p:cNvSpPr>
          <p:nvPr/>
        </p:nvSpPr>
        <p:spPr bwMode="auto">
          <a:xfrm>
            <a:off x="394270" y="852307"/>
            <a:ext cx="7632700" cy="65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it-IT" sz="2800" b="1" dirty="0"/>
              <a:t>C</a:t>
            </a:r>
            <a:r>
              <a:rPr lang="it-IT" sz="2800" b="1" dirty="0" smtClean="0"/>
              <a:t>ome </a:t>
            </a:r>
            <a:r>
              <a:rPr lang="it-IT" sz="2800" b="1" dirty="0" smtClean="0"/>
              <a:t>si determina la base imponibile?</a:t>
            </a:r>
            <a:endParaRPr lang="it-IT" sz="2800" b="1" dirty="0"/>
          </a:p>
        </p:txBody>
      </p:sp>
      <p:sp>
        <p:nvSpPr>
          <p:cNvPr id="3" name="Segnaposto contenuto 2"/>
          <p:cNvSpPr>
            <a:spLocks/>
          </p:cNvSpPr>
          <p:nvPr/>
        </p:nvSpPr>
        <p:spPr bwMode="auto">
          <a:xfrm>
            <a:off x="322262" y="1555460"/>
            <a:ext cx="8594904" cy="167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 typeface="Wingdings" charset="2"/>
              <a:buChar char="Ø"/>
            </a:pPr>
            <a:r>
              <a:rPr lang="it-IT" sz="2400" dirty="0" smtClean="0"/>
              <a:t>La base imponibile è costituita dal valore dei beni e dei diritti dichiarati dalle parti nell’atto e, in mancanza di dichiarazione o se di importo superiore a quanto dichiarato, dal corrispettivo pattuito per l’intera durata del contratto</a:t>
            </a:r>
            <a:endParaRPr lang="it-IT" sz="2400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95536" y="3274382"/>
            <a:ext cx="7920880" cy="65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it-IT" sz="2800" b="1" dirty="0"/>
              <a:t>C</a:t>
            </a:r>
            <a:r>
              <a:rPr lang="it-IT" sz="2800" b="1" dirty="0" smtClean="0"/>
              <a:t>ome </a:t>
            </a:r>
            <a:r>
              <a:rPr lang="it-IT" sz="2800" b="1" dirty="0" smtClean="0"/>
              <a:t>può essere classificata l’imposta?</a:t>
            </a:r>
            <a:endParaRPr lang="it-IT" sz="2800" b="1" dirty="0"/>
          </a:p>
        </p:txBody>
      </p:sp>
      <p:sp>
        <p:nvSpPr>
          <p:cNvPr id="8" name="Segnaposto contenuto 2"/>
          <p:cNvSpPr>
            <a:spLocks/>
          </p:cNvSpPr>
          <p:nvPr/>
        </p:nvSpPr>
        <p:spPr bwMode="auto">
          <a:xfrm>
            <a:off x="274816" y="4005064"/>
            <a:ext cx="8642350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 typeface="Wingdings" charset="2"/>
              <a:buChar char="Ø"/>
            </a:pPr>
            <a:r>
              <a:rPr lang="it-IT" sz="2400" b="1" dirty="0" smtClean="0"/>
              <a:t>imposta principale</a:t>
            </a:r>
            <a:r>
              <a:rPr lang="it-IT" sz="2400" dirty="0" smtClean="0"/>
              <a:t>, liquidata sulla base dell’atto da registrare</a:t>
            </a:r>
          </a:p>
          <a:p>
            <a:pPr marL="342900" indent="-342900" eaLnBrk="0" hangingPunct="0">
              <a:spcBef>
                <a:spcPct val="20000"/>
              </a:spcBef>
              <a:buFont typeface="Wingdings" charset="2"/>
              <a:buChar char="Ø"/>
            </a:pPr>
            <a:r>
              <a:rPr lang="it-IT" sz="2400" b="1" dirty="0" smtClean="0"/>
              <a:t>imposta suppletiva</a:t>
            </a:r>
            <a:r>
              <a:rPr lang="it-IT" sz="2400" dirty="0" smtClean="0"/>
              <a:t>, richiesta dopo la registrazione per correggere errori o omissioni</a:t>
            </a:r>
          </a:p>
          <a:p>
            <a:pPr marL="342900" indent="-342900" eaLnBrk="0" hangingPunct="0">
              <a:spcBef>
                <a:spcPct val="20000"/>
              </a:spcBef>
              <a:buFont typeface="Wingdings" charset="2"/>
              <a:buChar char="Ø"/>
            </a:pPr>
            <a:r>
              <a:rPr lang="it-IT" sz="2400" b="1" dirty="0" smtClean="0"/>
              <a:t>imposta complementare</a:t>
            </a:r>
            <a:r>
              <a:rPr lang="it-IT" sz="2400" dirty="0" smtClean="0"/>
              <a:t>, richiesta dall’ufficio a seguito di rettifica dell’imposta principale</a:t>
            </a:r>
            <a:endParaRPr lang="it-IT" sz="2400" dirty="0"/>
          </a:p>
        </p:txBody>
      </p:sp>
      <p:sp>
        <p:nvSpPr>
          <p:cNvPr id="7" name="Rectangle 2"/>
          <p:cNvSpPr>
            <a:spLocks/>
          </p:cNvSpPr>
          <p:nvPr/>
        </p:nvSpPr>
        <p:spPr bwMode="auto">
          <a:xfrm>
            <a:off x="539750" y="116632"/>
            <a:ext cx="82296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it-IT" sz="3200" b="1" dirty="0" smtClean="0">
                <a:solidFill>
                  <a:srgbClr val="C00000"/>
                </a:solidFill>
              </a:rPr>
              <a:t>L’imposta di registro</a:t>
            </a:r>
            <a:endParaRPr lang="it-IT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394022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/>
          </p:cNvSpPr>
          <p:nvPr/>
        </p:nvSpPr>
        <p:spPr bwMode="auto">
          <a:xfrm>
            <a:off x="251520" y="188640"/>
            <a:ext cx="8712968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it-IT" sz="3200" b="1" dirty="0" smtClean="0">
                <a:solidFill>
                  <a:srgbClr val="C00000"/>
                </a:solidFill>
              </a:rPr>
              <a:t>L’imposta di bollo</a:t>
            </a:r>
            <a:endParaRPr lang="it-IT" sz="2800" b="1" dirty="0">
              <a:solidFill>
                <a:srgbClr val="C00000"/>
              </a:solidFill>
            </a:endParaRPr>
          </a:p>
        </p:txBody>
      </p:sp>
      <p:sp>
        <p:nvSpPr>
          <p:cNvPr id="23554" name="Rectangle 5"/>
          <p:cNvSpPr>
            <a:spLocks noChangeArrowheads="1"/>
          </p:cNvSpPr>
          <p:nvPr/>
        </p:nvSpPr>
        <p:spPr bwMode="auto">
          <a:xfrm>
            <a:off x="277777" y="4293096"/>
            <a:ext cx="854269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Wingdings" charset="2"/>
              <a:buChar char="Ø"/>
            </a:pPr>
            <a:r>
              <a:rPr lang="it-IT" sz="2400" b="1" dirty="0" smtClean="0"/>
              <a:t>Proporzionale</a:t>
            </a:r>
            <a:r>
              <a:rPr lang="it-IT" sz="2400" dirty="0" smtClean="0"/>
              <a:t>, se commisurata al valore dell’atto (es: bollo sulle </a:t>
            </a:r>
            <a:r>
              <a:rPr lang="it-IT" sz="2400" dirty="0" smtClean="0"/>
              <a:t>cambiali)</a:t>
            </a:r>
          </a:p>
          <a:p>
            <a:pPr marL="342900" indent="-342900">
              <a:buFont typeface="Wingdings" charset="2"/>
              <a:buChar char="Ø"/>
            </a:pPr>
            <a:r>
              <a:rPr lang="it-IT" sz="2400" b="1" dirty="0" smtClean="0"/>
              <a:t>Fissa</a:t>
            </a:r>
            <a:r>
              <a:rPr lang="it-IT" sz="2400" dirty="0" smtClean="0"/>
              <a:t>, se prescinde dal valore dell’atto (es: un determinato importo per ogni foglio)</a:t>
            </a:r>
            <a:endParaRPr lang="it-IT" sz="2400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77776" y="3638128"/>
            <a:ext cx="871296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2800" b="1" dirty="0" smtClean="0"/>
              <a:t>Come può essere l’imposta?</a:t>
            </a:r>
            <a:endParaRPr lang="it-IT" sz="2800" b="1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395536" y="1541110"/>
            <a:ext cx="8280920" cy="1815882"/>
          </a:xfrm>
          <a:prstGeom prst="rect">
            <a:avLst/>
          </a:prstGeom>
          <a:solidFill>
            <a:srgbClr val="FFCC99"/>
          </a:solidFill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8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Il presupposto di tale tributo è costituito dalla formazione di atti giuridici redatti in forma scritta, ovvero di ogni altro atto scritto destinato ad avere rilevanza documentale</a:t>
            </a:r>
            <a:endParaRPr lang="it-IT" sz="2800" b="1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build="p"/>
      <p:bldP spid="4" grpId="0" build="p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 txBox="1">
            <a:spLocks noChangeArrowheads="1"/>
          </p:cNvSpPr>
          <p:nvPr/>
        </p:nvSpPr>
        <p:spPr bwMode="auto">
          <a:xfrm>
            <a:off x="251520" y="1192362"/>
            <a:ext cx="8712968" cy="65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it-IT" sz="2800" b="1" dirty="0" smtClean="0"/>
              <a:t>Atti </a:t>
            </a:r>
            <a:r>
              <a:rPr lang="it-IT" sz="2800" b="1" dirty="0" smtClean="0"/>
              <a:t>soggetti a imposta fin dall’origine</a:t>
            </a:r>
            <a:endParaRPr lang="it-IT" sz="2800" b="1" dirty="0"/>
          </a:p>
        </p:txBody>
      </p:sp>
      <p:sp>
        <p:nvSpPr>
          <p:cNvPr id="3" name="Segnaposto contenuto 2"/>
          <p:cNvSpPr>
            <a:spLocks/>
          </p:cNvSpPr>
          <p:nvPr/>
        </p:nvSpPr>
        <p:spPr bwMode="auto">
          <a:xfrm>
            <a:off x="107504" y="1412776"/>
            <a:ext cx="8714234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</a:pPr>
            <a:endParaRPr lang="it-IT" sz="1400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51520" y="2732631"/>
            <a:ext cx="8712968" cy="65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it-IT" sz="2800" b="1" dirty="0" smtClean="0"/>
              <a:t>Atti </a:t>
            </a:r>
            <a:r>
              <a:rPr lang="it-IT" sz="2800" b="1" dirty="0" smtClean="0"/>
              <a:t>soggetti a imposta in caso d’uso</a:t>
            </a:r>
            <a:endParaRPr lang="it-IT" sz="2800" b="1" dirty="0"/>
          </a:p>
        </p:txBody>
      </p:sp>
      <p:sp>
        <p:nvSpPr>
          <p:cNvPr id="8" name="Segnaposto contenuto 2"/>
          <p:cNvSpPr>
            <a:spLocks/>
          </p:cNvSpPr>
          <p:nvPr/>
        </p:nvSpPr>
        <p:spPr bwMode="auto">
          <a:xfrm>
            <a:off x="251520" y="1876648"/>
            <a:ext cx="8208912" cy="1048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 typeface="Wingdings" charset="2"/>
              <a:buChar char="Ø"/>
            </a:pPr>
            <a:r>
              <a:rPr lang="it-IT" sz="2400" dirty="0" smtClean="0"/>
              <a:t>Atti </a:t>
            </a:r>
            <a:r>
              <a:rPr lang="it-IT" sz="2400" dirty="0" smtClean="0"/>
              <a:t>notarili, scritture private, cambiali, assegni, estratti conto bancari e postali</a:t>
            </a:r>
          </a:p>
        </p:txBody>
      </p:sp>
      <p:sp>
        <p:nvSpPr>
          <p:cNvPr id="7" name="Segnaposto contenuto 2"/>
          <p:cNvSpPr>
            <a:spLocks/>
          </p:cNvSpPr>
          <p:nvPr/>
        </p:nvSpPr>
        <p:spPr bwMode="auto">
          <a:xfrm>
            <a:off x="251520" y="3394633"/>
            <a:ext cx="8570218" cy="1338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 typeface="Wingdings" charset="2"/>
              <a:buChar char="Ø"/>
            </a:pPr>
            <a:r>
              <a:rPr lang="it-IT" sz="2400" dirty="0" smtClean="0"/>
              <a:t>Documenti </a:t>
            </a:r>
            <a:r>
              <a:rPr lang="it-IT" sz="2400" dirty="0" smtClean="0"/>
              <a:t>concernenti movimenti di denaro, titoli o valori di qualsiasi quantità e importo, documenti di trasporto, conti dei curatori e degli amministratori giudiziari</a:t>
            </a:r>
            <a:endParaRPr lang="it-IT" sz="2800" dirty="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251520" y="4635301"/>
            <a:ext cx="8570218" cy="65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it-IT" sz="2800" b="1" dirty="0" smtClean="0"/>
              <a:t>Atti </a:t>
            </a:r>
            <a:r>
              <a:rPr lang="it-IT" sz="2800" b="1" dirty="0" smtClean="0"/>
              <a:t>esenti dall’imposta</a:t>
            </a:r>
            <a:endParaRPr lang="it-IT" sz="2800" b="1" dirty="0"/>
          </a:p>
        </p:txBody>
      </p:sp>
      <p:sp>
        <p:nvSpPr>
          <p:cNvPr id="10" name="Segnaposto contenuto 2"/>
          <p:cNvSpPr>
            <a:spLocks/>
          </p:cNvSpPr>
          <p:nvPr/>
        </p:nvSpPr>
        <p:spPr bwMode="auto">
          <a:xfrm>
            <a:off x="251520" y="5330457"/>
            <a:ext cx="8712968" cy="893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 typeface="Wingdings" charset="2"/>
              <a:buChar char="Ø"/>
            </a:pPr>
            <a:r>
              <a:rPr lang="it-IT" sz="2400" dirty="0" smtClean="0"/>
              <a:t>Atti </a:t>
            </a:r>
            <a:r>
              <a:rPr lang="it-IT" sz="2400" dirty="0" smtClean="0"/>
              <a:t>assoggettati a Iva, titoli di Stato, assicurazioni sociali obbligatorie, atti dello Stato ecc.</a:t>
            </a:r>
          </a:p>
          <a:p>
            <a:pPr eaLnBrk="0" hangingPunct="0">
              <a:spcBef>
                <a:spcPct val="20000"/>
              </a:spcBef>
            </a:pPr>
            <a:endParaRPr lang="it-IT" sz="2800" dirty="0"/>
          </a:p>
          <a:p>
            <a:pPr eaLnBrk="0" hangingPunct="0">
              <a:spcBef>
                <a:spcPct val="20000"/>
              </a:spcBef>
              <a:buFont typeface="Arial" charset="0"/>
              <a:buChar char="•"/>
            </a:pPr>
            <a:endParaRPr lang="it-IT" sz="1400" dirty="0"/>
          </a:p>
        </p:txBody>
      </p:sp>
      <p:sp>
        <p:nvSpPr>
          <p:cNvPr id="11" name="Rectangle 2"/>
          <p:cNvSpPr>
            <a:spLocks/>
          </p:cNvSpPr>
          <p:nvPr/>
        </p:nvSpPr>
        <p:spPr bwMode="auto">
          <a:xfrm>
            <a:off x="251520" y="188640"/>
            <a:ext cx="8712968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it-IT" sz="3200" b="1" dirty="0" smtClean="0">
                <a:solidFill>
                  <a:srgbClr val="C00000"/>
                </a:solidFill>
              </a:rPr>
              <a:t>L’imposta di bollo</a:t>
            </a:r>
            <a:endParaRPr lang="it-IT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7" grpId="0" build="p"/>
      <p:bldP spid="10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.2|0.6|0.3|0.3|3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.2|0.6|0.3|0.3|3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.2|0.6|0.3|0.3|3.3"/>
</p:tagLst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3170</TotalTime>
  <Words>1194</Words>
  <Application>Microsoft Office PowerPoint</Application>
  <PresentationFormat>Presentazione su schermo (4:3)</PresentationFormat>
  <Paragraphs>118</Paragraphs>
  <Slides>19</Slides>
  <Notes>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  <vt:variant>
        <vt:lpstr>Presentazioni personalizzate</vt:lpstr>
      </vt:variant>
      <vt:variant>
        <vt:i4>2</vt:i4>
      </vt:variant>
    </vt:vector>
  </HeadingPairs>
  <TitlesOfParts>
    <vt:vector size="26" baseType="lpstr">
      <vt:lpstr>Arial</vt:lpstr>
      <vt:lpstr>Calibri</vt:lpstr>
      <vt:lpstr>Wingdings</vt:lpstr>
      <vt:lpstr>Wingdings 2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personalizzata 1</vt:lpstr>
      <vt:lpstr>Presentazione personalizzata 2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casa</dc:creator>
  <cp:lastModifiedBy>Monzini Davide</cp:lastModifiedBy>
  <cp:revision>322</cp:revision>
  <cp:lastPrinted>2017-08-22T11:43:20Z</cp:lastPrinted>
  <dcterms:created xsi:type="dcterms:W3CDTF">2013-11-04T17:02:21Z</dcterms:created>
  <dcterms:modified xsi:type="dcterms:W3CDTF">2018-05-03T13:36:51Z</dcterms:modified>
</cp:coreProperties>
</file>